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6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71" r:id="rId2"/>
    <p:sldMasterId id="2147483677" r:id="rId3"/>
  </p:sldMasterIdLst>
  <p:notesMasterIdLst>
    <p:notesMasterId r:id="rId49"/>
  </p:notesMasterIdLst>
  <p:handoutMasterIdLst>
    <p:handoutMasterId r:id="rId50"/>
  </p:handoutMasterIdLst>
  <p:sldIdLst>
    <p:sldId id="896" r:id="rId4"/>
    <p:sldId id="966" r:id="rId5"/>
    <p:sldId id="996" r:id="rId6"/>
    <p:sldId id="983" r:id="rId7"/>
    <p:sldId id="984" r:id="rId8"/>
    <p:sldId id="1014" r:id="rId9"/>
    <p:sldId id="1046" r:id="rId10"/>
    <p:sldId id="1017" r:id="rId11"/>
    <p:sldId id="1006" r:id="rId12"/>
    <p:sldId id="1028" r:id="rId13"/>
    <p:sldId id="1003" r:id="rId14"/>
    <p:sldId id="1005" r:id="rId15"/>
    <p:sldId id="1045" r:id="rId16"/>
    <p:sldId id="1030" r:id="rId17"/>
    <p:sldId id="1031" r:id="rId18"/>
    <p:sldId id="1032" r:id="rId19"/>
    <p:sldId id="1033" r:id="rId20"/>
    <p:sldId id="1034" r:id="rId21"/>
    <p:sldId id="1035" r:id="rId22"/>
    <p:sldId id="1036" r:id="rId23"/>
    <p:sldId id="1037" r:id="rId24"/>
    <p:sldId id="1038" r:id="rId25"/>
    <p:sldId id="1039" r:id="rId26"/>
    <p:sldId id="1040" r:id="rId27"/>
    <p:sldId id="1041" r:id="rId28"/>
    <p:sldId id="1042" r:id="rId29"/>
    <p:sldId id="1043" r:id="rId30"/>
    <p:sldId id="1020" r:id="rId31"/>
    <p:sldId id="969" r:id="rId32"/>
    <p:sldId id="1021" r:id="rId33"/>
    <p:sldId id="990" r:id="rId34"/>
    <p:sldId id="992" r:id="rId35"/>
    <p:sldId id="1029" r:id="rId36"/>
    <p:sldId id="1024" r:id="rId37"/>
    <p:sldId id="1007" r:id="rId38"/>
    <p:sldId id="1009" r:id="rId39"/>
    <p:sldId id="1022" r:id="rId40"/>
    <p:sldId id="1011" r:id="rId41"/>
    <p:sldId id="1013" r:id="rId42"/>
    <p:sldId id="1023" r:id="rId43"/>
    <p:sldId id="973" r:id="rId44"/>
    <p:sldId id="978" r:id="rId45"/>
    <p:sldId id="1044" r:id="rId46"/>
    <p:sldId id="898" r:id="rId47"/>
    <p:sldId id="899" r:id="rId48"/>
  </p:sldIdLst>
  <p:sldSz cx="10423525" cy="5861050"/>
  <p:notesSz cx="9942513" cy="6810375"/>
  <p:custDataLst>
    <p:tags r:id="rId51"/>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6473">
          <p15:clr>
            <a:srgbClr val="A4A3A4"/>
          </p15:clr>
        </p15:guide>
        <p15:guide id="3" pos="6472">
          <p15:clr>
            <a:srgbClr val="A4A3A4"/>
          </p15:clr>
        </p15:guide>
        <p15:guide id="4" orient="horz" pos="1422">
          <p15:clr>
            <a:srgbClr val="A4A3A4"/>
          </p15:clr>
        </p15:guide>
        <p15:guide id="5" orient="horz" pos="1270">
          <p15:clr>
            <a:srgbClr val="A4A3A4"/>
          </p15:clr>
        </p15:guide>
        <p15:guide id="6" orient="horz" pos="1559">
          <p15:clr>
            <a:srgbClr val="A4A3A4"/>
          </p15:clr>
        </p15:guide>
        <p15:guide id="7" orient="horz" pos="1121">
          <p15:clr>
            <a:srgbClr val="A4A3A4"/>
          </p15:clr>
        </p15:guide>
        <p15:guide id="8" orient="horz" pos="1757">
          <p15:clr>
            <a:srgbClr val="A4A3A4"/>
          </p15:clr>
        </p15:guide>
        <p15:guide id="9" orient="horz" pos="1876">
          <p15:clr>
            <a:srgbClr val="A4A3A4"/>
          </p15:clr>
        </p15:guide>
        <p15:guide id="10" orient="horz" pos="2055">
          <p15:clr>
            <a:srgbClr val="A4A3A4"/>
          </p15:clr>
        </p15:guide>
        <p15:guide id="11" orient="horz" pos="2214">
          <p15:clr>
            <a:srgbClr val="A4A3A4"/>
          </p15:clr>
        </p15:guide>
        <p15:guide id="12" orient="horz" pos="2363">
          <p15:clr>
            <a:srgbClr val="A4A3A4"/>
          </p15:clr>
        </p15:guide>
        <p15:guide id="13" orient="horz" pos="2512">
          <p15:clr>
            <a:srgbClr val="A4A3A4"/>
          </p15:clr>
        </p15:guide>
        <p15:guide id="14" orient="horz" pos="2661">
          <p15:clr>
            <a:srgbClr val="A4A3A4"/>
          </p15:clr>
        </p15:guide>
        <p15:guide id="15" orient="horz" pos="2849">
          <p15:clr>
            <a:srgbClr val="A4A3A4"/>
          </p15:clr>
        </p15:guide>
        <p15:guide id="16" orient="horz" pos="2988">
          <p15:clr>
            <a:srgbClr val="A4A3A4"/>
          </p15:clr>
        </p15:guide>
        <p15:guide id="17" orient="horz" pos="3117">
          <p15:clr>
            <a:srgbClr val="A4A3A4"/>
          </p15:clr>
        </p15:guide>
        <p15:guide id="18" orient="horz" pos="3256">
          <p15:clr>
            <a:srgbClr val="A4A3A4"/>
          </p15:clr>
        </p15:guide>
        <p15:guide id="19" orient="horz" pos="3405">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guide id="3" orient="horz" pos="2146">
          <p15:clr>
            <a:srgbClr val="A4A3A4"/>
          </p15:clr>
        </p15:guide>
        <p15:guide id="4" pos="31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99D"/>
    <a:srgbClr val="376092"/>
    <a:srgbClr val="00B0F0"/>
    <a:srgbClr val="88D4F3"/>
    <a:srgbClr val="B9CDE5"/>
    <a:srgbClr val="DCE6F2"/>
    <a:srgbClr val="95B3D7"/>
    <a:srgbClr val="CFDDED"/>
    <a:srgbClr val="F2F2F2"/>
    <a:srgbClr val="D0C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8456" autoAdjust="0"/>
    <p:restoredTop sz="59786" autoAdjust="0"/>
  </p:normalViewPr>
  <p:slideViewPr>
    <p:cSldViewPr snapToGrid="0">
      <p:cViewPr varScale="1">
        <p:scale>
          <a:sx n="96" d="100"/>
          <a:sy n="96" d="100"/>
        </p:scale>
        <p:origin x="1138" y="67"/>
      </p:cViewPr>
      <p:guideLst>
        <p:guide orient="horz"/>
        <p:guide pos="6473"/>
        <p:guide pos="6472"/>
        <p:guide orient="horz" pos="1422"/>
        <p:guide orient="horz" pos="1270"/>
        <p:guide orient="horz" pos="1559"/>
        <p:guide orient="horz" pos="1121"/>
        <p:guide orient="horz" pos="1757"/>
        <p:guide orient="horz" pos="1876"/>
        <p:guide orient="horz" pos="2055"/>
        <p:guide orient="horz" pos="2214"/>
        <p:guide orient="horz" pos="2363"/>
        <p:guide orient="horz" pos="2512"/>
        <p:guide orient="horz" pos="2661"/>
        <p:guide orient="horz" pos="2849"/>
        <p:guide orient="horz" pos="2988"/>
        <p:guide orient="horz" pos="3117"/>
        <p:guide orient="horz" pos="3256"/>
        <p:guide orient="horz" pos="3405"/>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75" d="100"/>
          <a:sy n="75" d="100"/>
        </p:scale>
        <p:origin x="-1716" y="-96"/>
      </p:cViewPr>
      <p:guideLst>
        <p:guide orient="horz" pos="2144"/>
        <p:guide pos="3131"/>
        <p:guide orient="horz" pos="2146"/>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sz="quarter" idx="3"/>
          </p:nvPr>
        </p:nvSpPr>
        <p:spPr bwMode="gray">
          <a:xfrm>
            <a:off x="2326303" y="3659485"/>
            <a:ext cx="529948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gray">
          <a:xfrm>
            <a:off x="6837033" y="6491472"/>
            <a:ext cx="78875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atin typeface="Verdana"/>
                <a:ea typeface="Verdana"/>
                <a:cs typeface="Verdana"/>
                <a:sym typeface="Verdana"/>
              </a:defRPr>
            </a:lvl1pPr>
          </a:lstStyle>
          <a:p>
            <a:pPr>
              <a:defRPr/>
            </a:pPr>
            <a:fld id="{3C3A632B-FBDE-46D4-BF6F-6D14421E6342}" type="slidenum">
              <a:rPr lang="en-US" smtClean="0"/>
              <a:pPr>
                <a:defRPr/>
              </a:pPr>
              <a:t>‹N›</a:t>
            </a:fld>
            <a:endParaRPr lang="en-US" dirty="0"/>
          </a:p>
        </p:txBody>
      </p:sp>
      <p:sp>
        <p:nvSpPr>
          <p:cNvPr id="5128" name="doc id"/>
          <p:cNvSpPr>
            <a:spLocks noGrp="1" noChangeArrowheads="1"/>
          </p:cNvSpPr>
          <p:nvPr>
            <p:ph type="ftr" sz="quarter" idx="4"/>
          </p:nvPr>
        </p:nvSpPr>
        <p:spPr bwMode="gray">
          <a:xfrm>
            <a:off x="7625728" y="37337"/>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atin typeface="Verdana"/>
                <a:ea typeface="Verdana"/>
                <a:cs typeface="Verdana"/>
                <a:sym typeface="Verdana"/>
              </a:defRPr>
            </a:lvl1pPr>
          </a:lstStyle>
          <a:p>
            <a:pPr>
              <a:defRPr/>
            </a:pPr>
            <a:endParaRPr lang="en-US" dirty="0"/>
          </a:p>
        </p:txBody>
      </p:sp>
      <p:sp>
        <p:nvSpPr>
          <p:cNvPr id="3" name="Slide Image Placeholder 2"/>
          <p:cNvSpPr>
            <a:spLocks noGrp="1" noRot="1" noChangeAspect="1"/>
          </p:cNvSpPr>
          <p:nvPr>
            <p:ph type="sldImg" idx="2"/>
          </p:nvPr>
        </p:nvSpPr>
        <p:spPr>
          <a:xfrm>
            <a:off x="2703513" y="511175"/>
            <a:ext cx="4537075" cy="2552700"/>
          </a:xfrm>
          <a:prstGeom prst="rect">
            <a:avLst/>
          </a:prstGeom>
          <a:noFill/>
          <a:ln w="12700">
            <a:solidFill>
              <a:prstClr val="black"/>
            </a:solidFill>
          </a:ln>
        </p:spPr>
        <p:txBody>
          <a:bodyPr vert="horz" lIns="91477" tIns="45738" rIns="91477" bIns="45738" rtlCol="0" anchor="ctr"/>
          <a:lstStyle/>
          <a:p>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hf hdr="0" ftr="0" dt="0"/>
  <p:notesStyle>
    <a:lvl1pPr algn="l" defTabSz="895350" rtl="0" eaLnBrk="0" fontAlgn="base" hangingPunct="0">
      <a:spcBef>
        <a:spcPct val="0"/>
      </a:spcBef>
      <a:spcAft>
        <a:spcPct val="0"/>
      </a:spcAft>
      <a:buClr>
        <a:schemeClr val="tx2"/>
      </a:buClr>
      <a:defRPr sz="1600" kern="1200">
        <a:solidFill>
          <a:schemeClr val="tx1"/>
        </a:solidFill>
        <a:latin typeface="Verdana"/>
        <a:ea typeface="Verdana"/>
        <a:cs typeface="Verdana"/>
        <a:sym typeface="Verdana"/>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Verdana"/>
        <a:ea typeface="Verdana"/>
        <a:cs typeface="Verdana"/>
        <a:sym typeface="Verdana"/>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Verdana"/>
        <a:ea typeface="Verdana"/>
        <a:cs typeface="Verdana"/>
        <a:sym typeface="Verdana"/>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Verdana"/>
        <a:ea typeface="Verdana"/>
        <a:cs typeface="Verdana"/>
        <a:sym typeface="Verdana"/>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Verdana"/>
        <a:ea typeface="Verdana"/>
        <a:cs typeface="Verdana"/>
        <a:sym typeface="Verdan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2326303" y="3659485"/>
            <a:ext cx="5299487" cy="246221"/>
          </a:xfrm>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0</a:t>
            </a:fld>
            <a:endParaRPr lang="en-US" dirty="0"/>
          </a:p>
        </p:txBody>
      </p:sp>
    </p:spTree>
    <p:extLst>
      <p:ext uri="{BB962C8B-B14F-4D97-AF65-F5344CB8AC3E}">
        <p14:creationId xmlns:p14="http://schemas.microsoft.com/office/powerpoint/2010/main" val="259495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3C3A632B-FBDE-46D4-BF6F-6D14421E6342}" type="slidenum">
              <a:rPr lang="en-US" smtClean="0"/>
              <a:pPr>
                <a:defRPr/>
              </a:pPr>
              <a:t>16</a:t>
            </a:fld>
            <a:endParaRPr lang="en-US" dirty="0"/>
          </a:p>
        </p:txBody>
      </p:sp>
    </p:spTree>
    <p:extLst>
      <p:ext uri="{BB962C8B-B14F-4D97-AF65-F5344CB8AC3E}">
        <p14:creationId xmlns:p14="http://schemas.microsoft.com/office/powerpoint/2010/main" val="238960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xfrm>
            <a:off x="2703513" y="511175"/>
            <a:ext cx="4537075" cy="2552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Segnaposto note 2"/>
          <p:cNvSpPr>
            <a:spLocks noGrp="1"/>
          </p:cNvSpPr>
          <p:nvPr>
            <p:ph type="body" idx="1"/>
          </p:nvPr>
        </p:nvSpPr>
        <p:spPr bwMode="auto">
          <a:xfrm>
            <a:off x="2326303" y="3659485"/>
            <a:ext cx="5299487" cy="246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277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4B2CC6-9C17-4759-99D8-3C0B35047D12}" type="slidenum">
              <a:rPr lang="it-IT" altLang="it-IT" smtClean="0"/>
              <a:pPr eaLnBrk="1" hangingPunct="1">
                <a:spcBef>
                  <a:spcPct val="0"/>
                </a:spcBef>
              </a:pPr>
              <a:t>28</a:t>
            </a:fld>
            <a:endParaRPr lang="it-IT" altLang="it-IT"/>
          </a:p>
        </p:txBody>
      </p:sp>
    </p:spTree>
    <p:extLst>
      <p:ext uri="{BB962C8B-B14F-4D97-AF65-F5344CB8AC3E}">
        <p14:creationId xmlns:p14="http://schemas.microsoft.com/office/powerpoint/2010/main" val="127960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Socrate sosteneva che la lettura consentiva una interpretazione superficiale e solo l’ascolto dava la possibilità di pensare e diventare saggi, poi virtuosi e quindi più vicini a Dio. Provenendo da una cultura che veniva tramandata oralmente e alla quale si affidava il compito di suscitare la capacità critica del discepolo, la riflessione e l’approfondimento, il filosofo era diffidente rispetto alla nuova forma di apprendimento della scrittura e quindi della lettura.</a:t>
            </a:r>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30</a:t>
            </a:fld>
            <a:endParaRPr lang="en-US" dirty="0"/>
          </a:p>
        </p:txBody>
      </p:sp>
    </p:spTree>
    <p:extLst>
      <p:ext uri="{BB962C8B-B14F-4D97-AF65-F5344CB8AC3E}">
        <p14:creationId xmlns:p14="http://schemas.microsoft.com/office/powerpoint/2010/main" val="2701791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Si può ipotizzare che stimolare il cervello dei bambini nella fascia di età tra i 5-6 anni, con immagini multimediali che associano stimoli multimodali, basati sulla visione di oggetti e immagini in movimento, potrebbe sfavorire il riciclaggio delle aree</a:t>
            </a:r>
          </a:p>
          <a:p>
            <a:pPr algn="just"/>
            <a:r>
              <a:rPr lang="it-IT" dirty="0"/>
              <a:t>che dovrebbero svolgere la funzione del riconoscimento delle lettere. </a:t>
            </a:r>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31</a:t>
            </a:fld>
            <a:endParaRPr lang="en-US" dirty="0"/>
          </a:p>
        </p:txBody>
      </p:sp>
    </p:spTree>
    <p:extLst>
      <p:ext uri="{BB962C8B-B14F-4D97-AF65-F5344CB8AC3E}">
        <p14:creationId xmlns:p14="http://schemas.microsoft.com/office/powerpoint/2010/main" val="65257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Per imparare a leggere e a scrivere, in modo soddisfacente,</a:t>
            </a:r>
            <a:r>
              <a:rPr lang="it-IT" baseline="0" dirty="0"/>
              <a:t> </a:t>
            </a:r>
            <a:r>
              <a:rPr lang="it-IT" dirty="0"/>
              <a:t>l’essere umano deve impegnarsi per lunghi anni in attività di apprendimento faticose, per</a:t>
            </a:r>
          </a:p>
          <a:p>
            <a:pPr algn="just"/>
            <a:r>
              <a:rPr lang="it-IT" dirty="0"/>
              <a:t>molte ore al giorno, per arrivare alla maturità della funzione molto tardi nell’evoluzione ontogenetica.</a:t>
            </a:r>
          </a:p>
          <a:p>
            <a:pPr algn="just"/>
            <a:r>
              <a:rPr lang="it-IT" dirty="0"/>
              <a:t>Invece, le abilità digitali, legate all’uso di tecnologie, sono apprese velocemente, facilmente e danno un accesso alla conoscenza diretto anche in età</a:t>
            </a:r>
          </a:p>
          <a:p>
            <a:pPr algn="just"/>
            <a:r>
              <a:rPr lang="it-IT" dirty="0"/>
              <a:t>precoce.</a:t>
            </a:r>
          </a:p>
          <a:p>
            <a:endParaRPr lang="it-IT"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32</a:t>
            </a:fld>
            <a:endParaRPr lang="en-US" dirty="0"/>
          </a:p>
        </p:txBody>
      </p:sp>
    </p:spTree>
    <p:extLst>
      <p:ext uri="{BB962C8B-B14F-4D97-AF65-F5344CB8AC3E}">
        <p14:creationId xmlns:p14="http://schemas.microsoft.com/office/powerpoint/2010/main" val="235356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Leggere diventa così sempre più difficile, quasi innaturale</a:t>
            </a:r>
          </a:p>
          <a:p>
            <a:r>
              <a:rPr lang="it-IT" dirty="0"/>
              <a:t>per i cervelli dei nostri bambini, le cui strutture non sono più pronte per essere rifunzionalizzate per la lettura (</a:t>
            </a:r>
            <a:r>
              <a:rPr lang="it-IT" dirty="0" err="1"/>
              <a:t>Wolf</a:t>
            </a:r>
            <a:r>
              <a:rPr lang="it-IT" dirty="0"/>
              <a:t>, 2009).</a:t>
            </a:r>
          </a:p>
          <a:p>
            <a:endParaRPr lang="it-IT"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33</a:t>
            </a:fld>
            <a:endParaRPr lang="en-US" dirty="0"/>
          </a:p>
        </p:txBody>
      </p:sp>
    </p:spTree>
    <p:extLst>
      <p:ext uri="{BB962C8B-B14F-4D97-AF65-F5344CB8AC3E}">
        <p14:creationId xmlns:p14="http://schemas.microsoft.com/office/powerpoint/2010/main" val="119280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t>
            </a:r>
            <a:r>
              <a:rPr lang="it-IT" i="1" dirty="0"/>
              <a:t>Beautiful</a:t>
            </a:r>
            <a:r>
              <a:rPr lang="it-IT" dirty="0"/>
              <a:t>, sono presenti più storie, anche inverosimili, in parallelo, quasi contemporaneamente. </a:t>
            </a:r>
            <a:r>
              <a:rPr lang="it-IT" i="1" dirty="0"/>
              <a:t>Beautiful </a:t>
            </a:r>
            <a:r>
              <a:rPr lang="it-IT" dirty="0"/>
              <a:t>richiede la comprensione di storie parallele, che si sovrappongono, ma che, per essere capite, devono essere mantenute distinte. </a:t>
            </a:r>
            <a:br>
              <a:rPr lang="it-IT" dirty="0"/>
            </a:br>
            <a:r>
              <a:rPr lang="it-IT" dirty="0"/>
              <a:t>Lo stesso succede nello </a:t>
            </a:r>
            <a:r>
              <a:rPr lang="it-IT" i="1" dirty="0"/>
              <a:t>zapping</a:t>
            </a:r>
            <a:r>
              <a:rPr lang="it-IT" dirty="0"/>
              <a:t>. Anni fa, quando venne introdotto il telecomando, tutti ci accorgemmo che, mentre gli adulti lo usavano come uno strumento di ricerca, i ragazzi lo adoperavano quasi da subito come una possibilità di seguire contemporaneamente più trasmissioni, più canali, più storie. La cosa stupefacente era (ed è) che riuscivano a parlarne con cognizione di causa, come se le avessero viste per davvero, e non per spizzichi</a:t>
            </a:r>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36</a:t>
            </a:fld>
            <a:endParaRPr lang="en-US" dirty="0"/>
          </a:p>
        </p:txBody>
      </p:sp>
    </p:spTree>
    <p:extLst>
      <p:ext uri="{BB962C8B-B14F-4D97-AF65-F5344CB8AC3E}">
        <p14:creationId xmlns:p14="http://schemas.microsoft.com/office/powerpoint/2010/main" val="137582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37</a:t>
            </a:fld>
            <a:endParaRPr lang="en-US" dirty="0"/>
          </a:p>
        </p:txBody>
      </p:sp>
    </p:spTree>
    <p:extLst>
      <p:ext uri="{BB962C8B-B14F-4D97-AF65-F5344CB8AC3E}">
        <p14:creationId xmlns:p14="http://schemas.microsoft.com/office/powerpoint/2010/main" val="232750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xfrm>
            <a:off x="2703513" y="511175"/>
            <a:ext cx="4537075" cy="2552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xfrm>
            <a:off x="2326303" y="3659485"/>
            <a:ext cx="5299487" cy="96026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endParaRPr lang="it-IT" altLang="it-IT" dirty="0"/>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A97B6F-3E72-4D01-9DA3-69006CD128CD}" type="slidenum">
              <a:rPr lang="it-IT" altLang="it-IT" smtClean="0"/>
              <a:pPr eaLnBrk="1" hangingPunct="1">
                <a:spcBef>
                  <a:spcPct val="0"/>
                </a:spcBef>
              </a:pPr>
              <a:t>40</a:t>
            </a:fld>
            <a:endParaRPr lang="it-IT" altLang="it-IT"/>
          </a:p>
        </p:txBody>
      </p:sp>
    </p:spTree>
    <p:extLst>
      <p:ext uri="{BB962C8B-B14F-4D97-AF65-F5344CB8AC3E}">
        <p14:creationId xmlns:p14="http://schemas.microsoft.com/office/powerpoint/2010/main" val="913657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xfrm>
            <a:off x="2703513" y="511175"/>
            <a:ext cx="4537075" cy="2552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xfrm>
            <a:off x="2326303" y="3659485"/>
            <a:ext cx="5299487" cy="56630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a:p>
            <a:pPr eaLnBrk="1" hangingPunct="1">
              <a:spcBef>
                <a:spcPct val="0"/>
              </a:spcBef>
            </a:pPr>
            <a:endParaRPr lang="it-IT" altLang="it-IT" dirty="0"/>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4D53DB-73EC-4565-A96F-25AE54B8EBFE}" type="slidenum">
              <a:rPr lang="it-IT" altLang="it-IT" smtClean="0"/>
              <a:pPr eaLnBrk="1" hangingPunct="1">
                <a:spcBef>
                  <a:spcPct val="0"/>
                </a:spcBef>
              </a:pPr>
              <a:t>41</a:t>
            </a:fld>
            <a:endParaRPr lang="it-IT" altLang="it-IT"/>
          </a:p>
        </p:txBody>
      </p:sp>
    </p:spTree>
    <p:extLst>
      <p:ext uri="{BB962C8B-B14F-4D97-AF65-F5344CB8AC3E}">
        <p14:creationId xmlns:p14="http://schemas.microsoft.com/office/powerpoint/2010/main" val="134038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703513" y="511175"/>
            <a:ext cx="4537075" cy="2552700"/>
          </a:xfrm>
        </p:spPr>
      </p:sp>
      <p:sp>
        <p:nvSpPr>
          <p:cNvPr id="3" name="Segnaposto note 2"/>
          <p:cNvSpPr>
            <a:spLocks noGrp="1"/>
          </p:cNvSpPr>
          <p:nvPr>
            <p:ph type="body" idx="1"/>
          </p:nvPr>
        </p:nvSpPr>
        <p:spPr>
          <a:xfrm>
            <a:off x="2326303" y="3659485"/>
            <a:ext cx="5299487" cy="246221"/>
          </a:xfrm>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CAA3E0A7-7C15-4FE9-8D02-405B8D751519}" type="slidenum">
              <a:rPr lang="it-IT" smtClean="0"/>
              <a:pPr>
                <a:defRPr/>
              </a:pPr>
              <a:t>1</a:t>
            </a:fld>
            <a:endParaRPr lang="it-IT"/>
          </a:p>
        </p:txBody>
      </p:sp>
    </p:spTree>
    <p:extLst>
      <p:ext uri="{BB962C8B-B14F-4D97-AF65-F5344CB8AC3E}">
        <p14:creationId xmlns:p14="http://schemas.microsoft.com/office/powerpoint/2010/main" val="130475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La rivoluzione e l’evoluzione che Internet e la tecnologia digitale in generale stanno favorendo nell’essere umano, poggia su una caratteristica centrale del cervello: la </a:t>
            </a:r>
            <a:r>
              <a:rPr lang="it-IT" dirty="0" err="1"/>
              <a:t>neuroplasticità</a:t>
            </a:r>
            <a:r>
              <a:rPr lang="it-IT" dirty="0"/>
              <a:t>.</a:t>
            </a:r>
          </a:p>
          <a:p>
            <a:pPr algn="just"/>
            <a:r>
              <a:rPr lang="it-IT" dirty="0"/>
              <a:t>I nostri cervelli sono in continuo cambiamento e si adattano a variazioni, anche minime, delle nostre condizioni e del nostro comportamento. </a:t>
            </a:r>
          </a:p>
          <a:p>
            <a:pPr algn="just"/>
            <a:r>
              <a:rPr lang="it-IT" dirty="0"/>
              <a:t>Non vedenti sviluppano altre</a:t>
            </a:r>
            <a:r>
              <a:rPr lang="it-IT" baseline="0" dirty="0"/>
              <a:t> capacità tatto udito gusto.</a:t>
            </a:r>
          </a:p>
          <a:p>
            <a:pPr algn="just"/>
            <a:r>
              <a:rPr lang="it-IT" baseline="0" dirty="0"/>
              <a:t>Non smettiamo mai di imparare.</a:t>
            </a:r>
            <a:endParaRPr lang="it-IT" dirty="0"/>
          </a:p>
          <a:p>
            <a:pPr algn="just"/>
            <a:r>
              <a:rPr lang="it-IT" dirty="0"/>
              <a:t>ischemia, nervo ottico</a:t>
            </a:r>
            <a:r>
              <a:rPr lang="it-IT" baseline="0" dirty="0"/>
              <a:t> avuto riduzione campo visivo e </a:t>
            </a:r>
            <a:r>
              <a:rPr lang="it-IT" baseline="0" dirty="0" err="1"/>
              <a:t>atttraverso</a:t>
            </a:r>
            <a:r>
              <a:rPr lang="it-IT" baseline="0" dirty="0"/>
              <a:t> esercizi stimolazione ha ampliato il campo visivo grazie alla </a:t>
            </a:r>
            <a:r>
              <a:rPr lang="it-IT" baseline="0" dirty="0" err="1"/>
              <a:t>neuroplasticità</a:t>
            </a:r>
            <a:r>
              <a:rPr lang="it-IT" baseline="0" dirty="0"/>
              <a:t> …quindi attivato altri neuroni nel campo visivo</a:t>
            </a:r>
            <a:endParaRPr lang="it-IT" dirty="0"/>
          </a:p>
          <a:p>
            <a:endParaRPr lang="it-IT"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2</a:t>
            </a:fld>
            <a:endParaRPr lang="en-US" dirty="0"/>
          </a:p>
        </p:txBody>
      </p:sp>
    </p:spTree>
    <p:extLst>
      <p:ext uri="{BB962C8B-B14F-4D97-AF65-F5344CB8AC3E}">
        <p14:creationId xmlns:p14="http://schemas.microsoft.com/office/powerpoint/2010/main" val="120887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Il processo di evoluzione cerebrale, che ha avuto origine dal contatto con l’esperienza legata al mondo</a:t>
            </a:r>
          </a:p>
          <a:p>
            <a:pPr algn="just"/>
            <a:r>
              <a:rPr lang="it-IT" dirty="0"/>
              <a:t>delle tecnologie digitali</a:t>
            </a:r>
          </a:p>
          <a:p>
            <a:pPr algn="just"/>
            <a:endParaRPr lang="it-IT" dirty="0"/>
          </a:p>
          <a:p>
            <a:pPr algn="just"/>
            <a:r>
              <a:rPr lang="it-IT" b="1" dirty="0"/>
              <a:t>In una fase evolutiva, caratterizzata da una notevole</a:t>
            </a:r>
            <a:r>
              <a:rPr lang="it-IT" b="1" baseline="0" dirty="0"/>
              <a:t> </a:t>
            </a:r>
            <a:r>
              <a:rPr lang="it-IT" b="1" dirty="0"/>
              <a:t>plasticità cerebrale, i giovani sono i più esposti ai</a:t>
            </a:r>
            <a:r>
              <a:rPr lang="it-IT" b="1" baseline="0" dirty="0"/>
              <a:t> </a:t>
            </a:r>
            <a:r>
              <a:rPr lang="it-IT" b="1" dirty="0"/>
              <a:t>cambiamenti, dovuti all’impatto con le tecnologie</a:t>
            </a:r>
            <a:r>
              <a:rPr lang="it-IT" b="1" baseline="0" dirty="0"/>
              <a:t> </a:t>
            </a:r>
            <a:r>
              <a:rPr lang="it-IT" b="1" dirty="0"/>
              <a:t>digitali.</a:t>
            </a:r>
          </a:p>
          <a:p>
            <a:endParaRPr lang="it-IT"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3</a:t>
            </a:fld>
            <a:endParaRPr lang="en-US" dirty="0"/>
          </a:p>
        </p:txBody>
      </p:sp>
    </p:spTree>
    <p:extLst>
      <p:ext uri="{BB962C8B-B14F-4D97-AF65-F5344CB8AC3E}">
        <p14:creationId xmlns:p14="http://schemas.microsoft.com/office/powerpoint/2010/main" val="159102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giovani dai dieci ai venti anni, i </a:t>
            </a:r>
            <a:r>
              <a:rPr lang="it-IT" i="1" dirty="0"/>
              <a:t>nativi digitali</a:t>
            </a:r>
            <a:r>
              <a:rPr lang="it-IT" i="1" baseline="0" dirty="0"/>
              <a:t> </a:t>
            </a:r>
            <a:r>
              <a:rPr lang="it-IT" dirty="0"/>
              <a:t>(</a:t>
            </a:r>
            <a:r>
              <a:rPr lang="it-IT" dirty="0" err="1"/>
              <a:t>Prensky</a:t>
            </a:r>
            <a:r>
              <a:rPr lang="it-IT" dirty="0"/>
              <a:t>, 2001), nascono in un mondo in cui le</a:t>
            </a:r>
            <a:r>
              <a:rPr lang="it-IT" baseline="0" dirty="0"/>
              <a:t> </a:t>
            </a:r>
            <a:r>
              <a:rPr lang="it-IT" dirty="0"/>
              <a:t>tecnologie digitali permeano la loro esperienza</a:t>
            </a:r>
            <a:r>
              <a:rPr lang="it-IT" baseline="0" dirty="0"/>
              <a:t> </a:t>
            </a:r>
            <a:r>
              <a:rPr lang="it-IT" dirty="0"/>
              <a:t>d’apprendimento.</a:t>
            </a:r>
          </a:p>
          <a:p>
            <a:endParaRPr lang="it-IT" dirty="0"/>
          </a:p>
          <a:p>
            <a:r>
              <a:rPr lang="it-IT" dirty="0"/>
              <a:t>Attraverso questi due numeri un computer può codificare e decodificare info più complesse,</a:t>
            </a:r>
            <a:r>
              <a:rPr lang="it-IT" baseline="0" dirty="0"/>
              <a:t> rielabora tutte le info traducendole in sequenze di 0 e 1 ad una velocità i</a:t>
            </a:r>
          </a:p>
          <a:p>
            <a:r>
              <a:rPr lang="it-IT" baseline="0" dirty="0" err="1"/>
              <a:t>ncomprensibile</a:t>
            </a:r>
            <a:r>
              <a:rPr lang="it-IT" baseline="0" dirty="0"/>
              <a:t> </a:t>
            </a:r>
          </a:p>
          <a:p>
            <a:endParaRPr lang="it-IT" baseline="0" dirty="0"/>
          </a:p>
          <a:p>
            <a:r>
              <a:rPr lang="it-IT" baseline="0" dirty="0" err="1"/>
              <a:t>Wiring</a:t>
            </a:r>
            <a:r>
              <a:rPr lang="it-IT" baseline="0" dirty="0"/>
              <a:t>: cablaggio (insieme collegamenti)</a:t>
            </a:r>
            <a:endParaRPr lang="it-IT"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4</a:t>
            </a:fld>
            <a:endParaRPr lang="en-US" dirty="0"/>
          </a:p>
        </p:txBody>
      </p:sp>
    </p:spTree>
    <p:extLst>
      <p:ext uri="{BB962C8B-B14F-4D97-AF65-F5344CB8AC3E}">
        <p14:creationId xmlns:p14="http://schemas.microsoft.com/office/powerpoint/2010/main" val="346576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ha dimostrato che ragazzi tra</a:t>
            </a:r>
            <a:r>
              <a:rPr lang="it-IT" baseline="0" dirty="0"/>
              <a:t> </a:t>
            </a:r>
            <a:r>
              <a:rPr lang="it-IT" dirty="0"/>
              <a:t>gli 8 e i 18 anni espongono il loro cervello a 8 ore</a:t>
            </a:r>
            <a:r>
              <a:rPr lang="it-IT" baseline="0" dirty="0"/>
              <a:t> </a:t>
            </a:r>
            <a:r>
              <a:rPr lang="it-IT" dirty="0"/>
              <a:t>e mezzo al giorno a stimolazioni video sensoriali e</a:t>
            </a:r>
            <a:r>
              <a:rPr lang="it-IT" baseline="0" dirty="0"/>
              <a:t> </a:t>
            </a:r>
            <a:r>
              <a:rPr lang="it-IT" dirty="0"/>
              <a:t>digitali, sia di tipo passivo (guardare la tv o dei video,</a:t>
            </a:r>
            <a:r>
              <a:rPr lang="it-IT" baseline="0" dirty="0"/>
              <a:t> </a:t>
            </a:r>
            <a:r>
              <a:rPr lang="it-IT" dirty="0"/>
              <a:t>ascoltare musica) o attivo (giocare con i videogames</a:t>
            </a:r>
            <a:r>
              <a:rPr lang="it-IT" baseline="0" dirty="0"/>
              <a:t> </a:t>
            </a:r>
            <a:r>
              <a:rPr lang="it-IT" dirty="0"/>
              <a:t>e usare il computer)1, (</a:t>
            </a:r>
            <a:r>
              <a:rPr lang="it-IT" dirty="0" err="1"/>
              <a:t>Palfrey</a:t>
            </a:r>
            <a:r>
              <a:rPr lang="it-IT" dirty="0"/>
              <a:t> e </a:t>
            </a:r>
            <a:r>
              <a:rPr lang="it-IT" dirty="0" err="1"/>
              <a:t>Gasser</a:t>
            </a:r>
            <a:r>
              <a:rPr lang="it-IT" dirty="0"/>
              <a:t>,</a:t>
            </a:r>
            <a:r>
              <a:rPr lang="it-IT" baseline="0" dirty="0"/>
              <a:t> </a:t>
            </a:r>
            <a:r>
              <a:rPr lang="it-IT" dirty="0"/>
              <a:t>2008).</a:t>
            </a:r>
          </a:p>
          <a:p>
            <a:endParaRPr lang="it-IT" dirty="0"/>
          </a:p>
          <a:p>
            <a:r>
              <a:rPr lang="it-IT" dirty="0"/>
              <a:t>hanno voluto comprendere</a:t>
            </a:r>
            <a:r>
              <a:rPr lang="it-IT" baseline="0" dirty="0"/>
              <a:t> </a:t>
            </a:r>
            <a:r>
              <a:rPr lang="it-IT" dirty="0"/>
              <a:t>quale impatto abbia la continua esposizione alle</a:t>
            </a:r>
            <a:r>
              <a:rPr lang="it-IT" baseline="0" dirty="0"/>
              <a:t> </a:t>
            </a:r>
            <a:r>
              <a:rPr lang="it-IT" dirty="0"/>
              <a:t>tecnologie digitali sui circuiti neurali cerebrali,</a:t>
            </a:r>
            <a:r>
              <a:rPr lang="it-IT" baseline="0" dirty="0"/>
              <a:t> </a:t>
            </a:r>
            <a:r>
              <a:rPr lang="it-IT" dirty="0"/>
              <a:t>quanto sia veloce la creazione di nuovi percorsi e se</a:t>
            </a:r>
            <a:r>
              <a:rPr lang="it-IT" baseline="0" dirty="0"/>
              <a:t> </a:t>
            </a:r>
            <a:r>
              <a:rPr lang="it-IT" dirty="0"/>
              <a:t>si possono osservare e misurare questi cambiamenti.</a:t>
            </a:r>
            <a:r>
              <a:rPr lang="it-IT" baseline="0" dirty="0"/>
              <a:t> </a:t>
            </a:r>
            <a:r>
              <a:rPr lang="it-IT" dirty="0"/>
              <a:t>Questi si sono concentrati sullo studio delle attività mentali richieste da compiti che riguardano la ricerca su Internet, per misurare l’alterazione dei circuiti neurali, in particolare in persone senza una precedente esperienza con i computer.</a:t>
            </a:r>
          </a:p>
          <a:p>
            <a:r>
              <a:rPr lang="it-IT" dirty="0"/>
              <a:t>L’esperimento coinvolgeva un gruppo di anziani,</a:t>
            </a:r>
            <a:r>
              <a:rPr lang="it-IT" baseline="0" dirty="0"/>
              <a:t> </a:t>
            </a:r>
            <a:r>
              <a:rPr lang="it-IT" dirty="0"/>
              <a:t>che non erano mai stati esposti all’uso del computer e dell’uso dei motori di ricerca e un gruppo di giovani molto esperti.</a:t>
            </a:r>
          </a:p>
          <a:p>
            <a:r>
              <a:rPr lang="it-IT" dirty="0"/>
              <a:t>Durante i compiti di ricerca su Google i giovani usavano uno specifico network cerebrale nella parte frontale sinistra del cervello (corteccia dorso laterale prefrontale), mentre gli inesperti non mostravano tale attivazione. Dopo solo 5 giorni di pratica della durata di un’ora, lo stesso circuito neuronale nella</a:t>
            </a:r>
          </a:p>
          <a:p>
            <a:r>
              <a:rPr lang="it-IT" dirty="0"/>
              <a:t>corteccia cerebrale si era attivato anche negli inesperti, il loro cervello si era già </a:t>
            </a:r>
            <a:r>
              <a:rPr lang="it-IT" dirty="0" err="1"/>
              <a:t>ricablato</a:t>
            </a:r>
            <a:r>
              <a:rPr lang="it-IT" dirty="0"/>
              <a:t>, creando i network necessari.</a:t>
            </a:r>
          </a:p>
          <a:p>
            <a:endParaRPr lang="it-IT" dirty="0"/>
          </a:p>
          <a:p>
            <a:r>
              <a:rPr lang="it-IT" b="1" dirty="0"/>
              <a:t>Ciò potrebbe essere un</a:t>
            </a:r>
            <a:r>
              <a:rPr lang="it-IT" b="1" baseline="0" dirty="0"/>
              <a:t> </a:t>
            </a:r>
            <a:r>
              <a:rPr lang="it-IT" b="1" dirty="0"/>
              <a:t>indice per comprendere come questi cambiamenti</a:t>
            </a:r>
            <a:r>
              <a:rPr lang="it-IT" b="1" baseline="0" dirty="0"/>
              <a:t> </a:t>
            </a:r>
            <a:r>
              <a:rPr lang="it-IT" b="1" dirty="0"/>
              <a:t>non abbiano vincoli temporali, ma siano attivabili</a:t>
            </a:r>
            <a:r>
              <a:rPr lang="it-IT" b="1" baseline="0" dirty="0"/>
              <a:t> </a:t>
            </a:r>
            <a:r>
              <a:rPr lang="it-IT" b="1" dirty="0"/>
              <a:t>in qualunque momento evolutivo, in seguito ad una</a:t>
            </a:r>
            <a:r>
              <a:rPr lang="it-IT" b="1" baseline="0" dirty="0"/>
              <a:t> </a:t>
            </a:r>
            <a:r>
              <a:rPr lang="it-IT" b="1" dirty="0"/>
              <a:t>breve esposizione.</a:t>
            </a:r>
          </a:p>
          <a:p>
            <a:endParaRPr lang="it-IT" b="1" dirty="0"/>
          </a:p>
          <a:p>
            <a:r>
              <a:rPr lang="it-IT" dirty="0"/>
              <a:t>Possiamo</a:t>
            </a:r>
          </a:p>
          <a:p>
            <a:r>
              <a:rPr lang="it-IT" dirty="0"/>
              <a:t>imparare a reagire più velocemente agli stimoli visivi</a:t>
            </a:r>
          </a:p>
          <a:p>
            <a:r>
              <a:rPr lang="it-IT" dirty="0"/>
              <a:t>e migliorare molte forme di attenzione, in modo</a:t>
            </a:r>
          </a:p>
          <a:p>
            <a:r>
              <a:rPr lang="it-IT" dirty="0"/>
              <a:t>particolare l’abilità di percepire le immagini nella</a:t>
            </a:r>
          </a:p>
          <a:p>
            <a:r>
              <a:rPr lang="it-IT" dirty="0"/>
              <a:t>nostra visione periferica. Sviluppiamo una migliore</a:t>
            </a:r>
          </a:p>
          <a:p>
            <a:r>
              <a:rPr lang="it-IT" dirty="0"/>
              <a:t>abilità di destreggiarci tra una grande quantità</a:t>
            </a:r>
          </a:p>
          <a:p>
            <a:r>
              <a:rPr lang="it-IT" dirty="0"/>
              <a:t>di informazioni in modo rapido e di decidere cosa</a:t>
            </a:r>
          </a:p>
          <a:p>
            <a:r>
              <a:rPr lang="it-IT" dirty="0"/>
              <a:t>è importante e cosa non lo è (Small e </a:t>
            </a:r>
            <a:r>
              <a:rPr lang="it-IT" dirty="0" err="1"/>
              <a:t>Vorgan</a:t>
            </a:r>
            <a:r>
              <a:rPr lang="it-IT" dirty="0"/>
              <a:t>,</a:t>
            </a:r>
          </a:p>
          <a:p>
            <a:r>
              <a:rPr lang="it-IT" dirty="0"/>
              <a:t>2008).</a:t>
            </a:r>
          </a:p>
          <a:p>
            <a:endParaRPr lang="it-IT" b="1" dirty="0"/>
          </a:p>
          <a:p>
            <a:r>
              <a:rPr lang="it-IT" dirty="0"/>
              <a:t>Organizzazione</a:t>
            </a:r>
            <a:r>
              <a:rPr lang="it-IT" baseline="0" dirty="0"/>
              <a:t> e pianificazione dei comportamenti complessi e cognizioni li livello superiore (azioni volontarie programmazione motoria, fluidità verbale all’apprendimento</a:t>
            </a:r>
            <a:endParaRPr lang="it-IT"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5</a:t>
            </a:fld>
            <a:endParaRPr lang="en-US" dirty="0"/>
          </a:p>
        </p:txBody>
      </p:sp>
    </p:spTree>
    <p:extLst>
      <p:ext uri="{BB962C8B-B14F-4D97-AF65-F5344CB8AC3E}">
        <p14:creationId xmlns:p14="http://schemas.microsoft.com/office/powerpoint/2010/main" val="270387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Tx/>
              <a:buNone/>
              <a:tabLst/>
              <a:defRPr/>
            </a:pPr>
            <a:r>
              <a:rPr lang="it-IT" dirty="0"/>
              <a:t>Anche da uno studio cinese è emersa una chiara correlazione tra l’uso del telefono e la presenza di disturbi dell’attenzione (</a:t>
            </a:r>
            <a:r>
              <a:rPr lang="it-IT" dirty="0" err="1"/>
              <a:t>Zheng</a:t>
            </a:r>
            <a:r>
              <a:rPr lang="it-IT" dirty="0"/>
              <a:t> </a:t>
            </a:r>
            <a:r>
              <a:rPr lang="it-IT" i="1" dirty="0"/>
              <a:t>et al</a:t>
            </a:r>
            <a:r>
              <a:rPr lang="it-IT" dirty="0"/>
              <a:t>., 2014). È emerso inoltre che per coloro che tengono il telefono sempre acceso, il rischio di distrarsi sale del 36%, mentre per chi lo spegne la notte cala del 25%.</a:t>
            </a:r>
          </a:p>
          <a:p>
            <a:endParaRPr lang="it-IT"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9</a:t>
            </a:fld>
            <a:endParaRPr lang="en-US" dirty="0"/>
          </a:p>
        </p:txBody>
      </p:sp>
    </p:spTree>
    <p:extLst>
      <p:ext uri="{BB962C8B-B14F-4D97-AF65-F5344CB8AC3E}">
        <p14:creationId xmlns:p14="http://schemas.microsoft.com/office/powerpoint/2010/main" val="156394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895350" rtl="0" eaLnBrk="0" fontAlgn="base" latinLnBrk="0" hangingPunct="0">
              <a:lnSpc>
                <a:spcPct val="100000"/>
              </a:lnSpc>
              <a:spcBef>
                <a:spcPct val="0"/>
              </a:spcBef>
              <a:spcAft>
                <a:spcPct val="0"/>
              </a:spcAft>
              <a:buClr>
                <a:schemeClr val="tx2"/>
              </a:buClr>
              <a:buSzTx/>
              <a:buFontTx/>
              <a:buNone/>
              <a:tabLst/>
              <a:defRPr/>
            </a:pPr>
            <a:r>
              <a:rPr lang="it-IT" dirty="0"/>
              <a:t>Esperimento: In uno dei quattro esperimenti i soggetti dovevano leggere delle frasi e inviarle a un computer tramite una tastiera. La metà dei partecipanti credeva (come indicato dalle istruzioni) che il computer avrebbe memorizzato i dati. L’altra metà era invece convinta che il computer avrebbe cancellato le affermazioni subito dopo l’inserimento. A entrambi i gruppi fu chiesto di memorizzare le informazioni. Dopo l’inserimento dei dati i soggetti hanno ricevuto un foglio con l’indicazione di scrivere in 10 minuti il numero maggiore possibile di affermazioni memorizzate. È risultato che il gruppo che partiva dal presupposto che il computer avrebbe cancellato le affermazioni ha ottenuto esiti mnemonici migliori. Al contrario, chi credeva che il computer avrebbe salvato le informazioni ricordava molto meno.</a:t>
            </a:r>
          </a:p>
          <a:p>
            <a:endParaRPr lang="it-IT" dirty="0"/>
          </a:p>
        </p:txBody>
      </p:sp>
      <p:sp>
        <p:nvSpPr>
          <p:cNvPr id="4" name="Segnaposto numero diapositiva 3"/>
          <p:cNvSpPr>
            <a:spLocks noGrp="1"/>
          </p:cNvSpPr>
          <p:nvPr>
            <p:ph type="sldNum" sz="quarter" idx="10"/>
          </p:nvPr>
        </p:nvSpPr>
        <p:spPr/>
        <p:txBody>
          <a:bodyPr/>
          <a:lstStyle/>
          <a:p>
            <a:pPr>
              <a:defRPr/>
            </a:pPr>
            <a:fld id="{3C3A632B-FBDE-46D4-BF6F-6D14421E6342}" type="slidenum">
              <a:rPr lang="en-US" smtClean="0"/>
              <a:pPr>
                <a:defRPr/>
              </a:pPr>
              <a:t>10</a:t>
            </a:fld>
            <a:endParaRPr lang="en-US" dirty="0"/>
          </a:p>
        </p:txBody>
      </p:sp>
    </p:spTree>
    <p:extLst>
      <p:ext uri="{BB962C8B-B14F-4D97-AF65-F5344CB8AC3E}">
        <p14:creationId xmlns:p14="http://schemas.microsoft.com/office/powerpoint/2010/main" val="426836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3C3A632B-FBDE-46D4-BF6F-6D14421E6342}" type="slidenum">
              <a:rPr lang="en-US" smtClean="0"/>
              <a:pPr>
                <a:defRPr/>
              </a:pPr>
              <a:t>13</a:t>
            </a:fld>
            <a:endParaRPr lang="en-US" dirty="0"/>
          </a:p>
        </p:txBody>
      </p:sp>
    </p:spTree>
    <p:extLst>
      <p:ext uri="{BB962C8B-B14F-4D97-AF65-F5344CB8AC3E}">
        <p14:creationId xmlns:p14="http://schemas.microsoft.com/office/powerpoint/2010/main" val="120718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45.xml"/><Relationship Id="rId6" Type="http://schemas.openxmlformats.org/officeDocument/2006/relationships/hyperlink" Target="http://www.itci.it/" TargetMode="External"/><Relationship Id="rId5" Type="http://schemas.openxmlformats.org/officeDocument/2006/relationships/image" Target="../media/image4.jpg"/><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65.xml"/><Relationship Id="rId6" Type="http://schemas.openxmlformats.org/officeDocument/2006/relationships/hyperlink" Target="http://www.itci.it/" TargetMode="External"/><Relationship Id="rId5" Type="http://schemas.openxmlformats.org/officeDocument/2006/relationships/image" Target="../media/image5.jpe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66.xml"/><Relationship Id="rId6" Type="http://schemas.openxmlformats.org/officeDocument/2006/relationships/hyperlink" Target="http://www.itci.it/" TargetMode="External"/><Relationship Id="rId5" Type="http://schemas.openxmlformats.org/officeDocument/2006/relationships/image" Target="../media/image5.jpe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67.xml"/><Relationship Id="rId6" Type="http://schemas.openxmlformats.org/officeDocument/2006/relationships/hyperlink" Target="http://www.itci.it/" TargetMode="External"/><Relationship Id="rId5" Type="http://schemas.openxmlformats.org/officeDocument/2006/relationships/image" Target="../media/image4.jp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hyperlink" Target="http://www.itci.it/" TargetMode="External"/><Relationship Id="rId5" Type="http://schemas.openxmlformats.org/officeDocument/2006/relationships/image" Target="../media/image5.jpe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hyperlink" Target="http://www.itci.it/" TargetMode="External"/><Relationship Id="rId5" Type="http://schemas.openxmlformats.org/officeDocument/2006/relationships/image" Target="../media/image5.jpe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hyperlink" Target="http://www.itci.it/" TargetMode="External"/><Relationship Id="rId5" Type="http://schemas.openxmlformats.org/officeDocument/2006/relationships/image" Target="../media/image4.jpg"/><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4.jp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43.xml"/><Relationship Id="rId6" Type="http://schemas.openxmlformats.org/officeDocument/2006/relationships/hyperlink" Target="http://www.itci.it/" TargetMode="External"/><Relationship Id="rId5" Type="http://schemas.openxmlformats.org/officeDocument/2006/relationships/image" Target="../media/image5.jpeg"/><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4.xml"/><Relationship Id="rId6" Type="http://schemas.openxmlformats.org/officeDocument/2006/relationships/hyperlink" Target="http://www.itci.it/" TargetMode="External"/><Relationship Id="rId5" Type="http://schemas.openxmlformats.org/officeDocument/2006/relationships/image" Target="../media/image5.jpe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8545429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Picture 18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Immagin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55350" y="217018"/>
            <a:ext cx="5677705" cy="1407598"/>
          </a:xfrm>
          <a:prstGeom prst="rect">
            <a:avLst/>
          </a:prstGeom>
        </p:spPr>
      </p:pic>
    </p:spTree>
    <p:extLst>
      <p:ext uri="{BB962C8B-B14F-4D97-AF65-F5344CB8AC3E}">
        <p14:creationId xmlns:p14="http://schemas.microsoft.com/office/powerpoint/2010/main" val="422975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redenzial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64614" y="88680"/>
            <a:ext cx="5677705" cy="1407600"/>
          </a:xfrm>
          <a:prstGeom prst="rect">
            <a:avLst/>
          </a:prstGeom>
        </p:spPr>
      </p:pic>
      <p:sp>
        <p:nvSpPr>
          <p:cNvPr id="4" name="CasellaDiTesto 3"/>
          <p:cNvSpPr txBox="1"/>
          <p:nvPr userDrawn="1"/>
        </p:nvSpPr>
        <p:spPr>
          <a:xfrm>
            <a:off x="2880115" y="2453640"/>
            <a:ext cx="5046703" cy="523220"/>
          </a:xfrm>
          <a:prstGeom prst="rect">
            <a:avLst/>
          </a:prstGeom>
          <a:noFill/>
        </p:spPr>
        <p:txBody>
          <a:bodyPr wrap="none" rtlCol="0">
            <a:spAutoFit/>
          </a:bodyPr>
          <a:lstStyle/>
          <a:p>
            <a:r>
              <a:rPr lang="it-IT" sz="2800" b="1" i="1" dirty="0">
                <a:solidFill>
                  <a:srgbClr val="000000"/>
                </a:solidFill>
                <a:latin typeface="Calibri" panose="020F0502020204030204" pitchFamily="34" charset="0"/>
              </a:rPr>
              <a:t>Presidente:</a:t>
            </a:r>
            <a:r>
              <a:rPr lang="it-IT" sz="2800" dirty="0">
                <a:solidFill>
                  <a:srgbClr val="000000"/>
                </a:solidFill>
                <a:latin typeface="Calibri" panose="020F0502020204030204" pitchFamily="34" charset="0"/>
              </a:rPr>
              <a:t> Prof. Tonino Cantelmi</a:t>
            </a:r>
          </a:p>
        </p:txBody>
      </p:sp>
      <p:sp>
        <p:nvSpPr>
          <p:cNvPr id="7" name="CasellaDiTesto 6">
            <a:hlinkClick r:id="rId6"/>
          </p:cNvPr>
          <p:cNvSpPr txBox="1"/>
          <p:nvPr userDrawn="1"/>
        </p:nvSpPr>
        <p:spPr>
          <a:xfrm>
            <a:off x="4608697" y="1799530"/>
            <a:ext cx="1589538" cy="461665"/>
          </a:xfrm>
          <a:prstGeom prst="rect">
            <a:avLst/>
          </a:prstGeom>
          <a:noFill/>
        </p:spPr>
        <p:txBody>
          <a:bodyPr wrap="none" rtlCol="0">
            <a:spAutoFit/>
          </a:bodyPr>
          <a:lstStyle/>
          <a:p>
            <a:r>
              <a:rPr lang="it-IT" sz="2400" b="1" i="1" u="sng" dirty="0">
                <a:solidFill>
                  <a:srgbClr val="00B0F0"/>
                </a:solidFill>
                <a:latin typeface="Calibri" panose="020F0502020204030204" pitchFamily="34" charset="0"/>
              </a:rPr>
              <a:t>www.itci.it</a:t>
            </a:r>
          </a:p>
        </p:txBody>
      </p:sp>
      <p:sp>
        <p:nvSpPr>
          <p:cNvPr id="8" name="CasellaDiTesto 7"/>
          <p:cNvSpPr txBox="1"/>
          <p:nvPr userDrawn="1"/>
        </p:nvSpPr>
        <p:spPr>
          <a:xfrm>
            <a:off x="4533676" y="4104640"/>
            <a:ext cx="1739580" cy="1200329"/>
          </a:xfrm>
          <a:prstGeom prst="rect">
            <a:avLst/>
          </a:prstGeom>
          <a:noFill/>
        </p:spPr>
        <p:txBody>
          <a:bodyPr wrap="none" rtlCol="0">
            <a:spAutoFit/>
          </a:bodyPr>
          <a:lstStyle/>
          <a:p>
            <a:pPr algn="ctr"/>
            <a:r>
              <a:rPr lang="it-IT" sz="2400" b="1" i="1" dirty="0">
                <a:solidFill>
                  <a:srgbClr val="000000"/>
                </a:solidFill>
                <a:latin typeface="Calibri" panose="020F0502020204030204" pitchFamily="34" charset="0"/>
              </a:rPr>
              <a:t>Contatti</a:t>
            </a:r>
          </a:p>
          <a:p>
            <a:pPr algn="ctr"/>
            <a:r>
              <a:rPr lang="it-IT" sz="2400" b="1" i="1" dirty="0">
                <a:solidFill>
                  <a:srgbClr val="00B0F0"/>
                </a:solidFill>
                <a:latin typeface="Calibri" panose="020F0502020204030204" pitchFamily="34" charset="0"/>
              </a:rPr>
              <a:t>info@itci.it</a:t>
            </a:r>
          </a:p>
          <a:p>
            <a:pPr algn="ctr"/>
            <a:r>
              <a:rPr lang="it-IT" sz="2400" dirty="0">
                <a:solidFill>
                  <a:srgbClr val="000000"/>
                </a:solidFill>
                <a:latin typeface="Calibri" panose="020F0502020204030204" pitchFamily="34" charset="0"/>
              </a:rPr>
              <a:t>0644247115</a:t>
            </a:r>
          </a:p>
        </p:txBody>
      </p:sp>
      <p:sp>
        <p:nvSpPr>
          <p:cNvPr id="9" name="CasellaDiTesto 8"/>
          <p:cNvSpPr txBox="1"/>
          <p:nvPr userDrawn="1"/>
        </p:nvSpPr>
        <p:spPr>
          <a:xfrm>
            <a:off x="3606115" y="3279140"/>
            <a:ext cx="3663632" cy="461665"/>
          </a:xfrm>
          <a:prstGeom prst="rect">
            <a:avLst/>
          </a:prstGeom>
          <a:noFill/>
        </p:spPr>
        <p:txBody>
          <a:bodyPr wrap="none" rtlCol="0">
            <a:spAutoFit/>
          </a:bodyPr>
          <a:lstStyle/>
          <a:p>
            <a:r>
              <a:rPr lang="it-IT" sz="2400" dirty="0">
                <a:solidFill>
                  <a:srgbClr val="000000"/>
                </a:solidFill>
                <a:latin typeface="Calibri" panose="020F0502020204030204" pitchFamily="34" charset="0"/>
              </a:rPr>
              <a:t>Via Livorno 36, 00162 Roma</a:t>
            </a:r>
          </a:p>
        </p:txBody>
      </p:sp>
    </p:spTree>
    <p:extLst>
      <p:ext uri="{BB962C8B-B14F-4D97-AF65-F5344CB8AC3E}">
        <p14:creationId xmlns:p14="http://schemas.microsoft.com/office/powerpoint/2010/main" val="333930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521176" y="455860"/>
            <a:ext cx="9381173" cy="846596"/>
          </a:xfrm>
          <a:prstGeom prst="rect">
            <a:avLst/>
          </a:prstGeom>
        </p:spPr>
        <p:txBody>
          <a:bodyPr/>
          <a:lstStyle/>
          <a:p>
            <a:r>
              <a:rPr lang="it-IT"/>
              <a:t>Fare clic per modificare lo stile del titolo</a:t>
            </a:r>
            <a:endParaRPr lang="en-US"/>
          </a:p>
        </p:txBody>
      </p:sp>
      <p:sp>
        <p:nvSpPr>
          <p:cNvPr id="3" name="Content Placeholder 2"/>
          <p:cNvSpPr>
            <a:spLocks noGrp="1"/>
          </p:cNvSpPr>
          <p:nvPr>
            <p:ph idx="1"/>
          </p:nvPr>
        </p:nvSpPr>
        <p:spPr>
          <a:xfrm>
            <a:off x="521176" y="1367578"/>
            <a:ext cx="9381173" cy="416785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521176" y="16281"/>
            <a:ext cx="3300783" cy="280842"/>
          </a:xfrm>
          <a:prstGeom prst="rect">
            <a:avLst/>
          </a:prstGeom>
        </p:spPr>
        <p:txBody>
          <a:bodyPr/>
          <a:lstStyle>
            <a:lvl1pPr>
              <a:defRPr/>
            </a:lvl1pPr>
          </a:lstStyle>
          <a:p>
            <a:pPr>
              <a:defRPr/>
            </a:pPr>
            <a:fld id="{2E91E077-A2E9-4B50-B5EA-AF20C46816F0}" type="datetimeFigureOut">
              <a:rPr lang="it-IT">
                <a:solidFill>
                  <a:srgbClr val="000000"/>
                </a:solidFill>
              </a:rPr>
              <a:pPr>
                <a:defRPr/>
              </a:pPr>
              <a:t>20/02/2024</a:t>
            </a:fld>
            <a:endParaRPr lang="it-IT">
              <a:solidFill>
                <a:srgbClr val="000000"/>
              </a:solidFill>
            </a:endParaRPr>
          </a:p>
        </p:txBody>
      </p:sp>
      <p:sp>
        <p:nvSpPr>
          <p:cNvPr id="5" name="Footer Placeholder 4"/>
          <p:cNvSpPr>
            <a:spLocks noGrp="1"/>
          </p:cNvSpPr>
          <p:nvPr>
            <p:ph type="ftr" sz="quarter" idx="11"/>
          </p:nvPr>
        </p:nvSpPr>
        <p:spPr>
          <a:xfrm>
            <a:off x="3908822" y="16281"/>
            <a:ext cx="4690586" cy="280842"/>
          </a:xfrm>
          <a:prstGeom prst="rect">
            <a:avLst/>
          </a:prstGeom>
        </p:spPr>
        <p:txBody>
          <a:bodyPr/>
          <a:lstStyle>
            <a:lvl1pPr>
              <a:defRPr/>
            </a:lvl1p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1D7D060C-A38B-4E18-8365-E5F286369D7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68001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6201578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Immagin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55350" y="217018"/>
            <a:ext cx="5677705" cy="1407598"/>
          </a:xfrm>
          <a:prstGeom prst="rect">
            <a:avLst/>
          </a:prstGeom>
        </p:spPr>
      </p:pic>
    </p:spTree>
    <p:extLst>
      <p:ext uri="{BB962C8B-B14F-4D97-AF65-F5344CB8AC3E}">
        <p14:creationId xmlns:p14="http://schemas.microsoft.com/office/powerpoint/2010/main" val="417251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t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1"/>
          <p:cNvSpPr txBox="1">
            <a:spLocks/>
          </p:cNvSpPr>
          <p:nvPr userDrawn="1"/>
        </p:nvSpPr>
        <p:spPr bwMode="gray">
          <a:xfrm>
            <a:off x="515841" y="5477119"/>
            <a:ext cx="378239" cy="169277"/>
          </a:xfrm>
          <a:prstGeom prst="rect">
            <a:avLst/>
          </a:prstGeom>
        </p:spPr>
        <p:txBody>
          <a:bodyPr vert="horz" wrap="square" lIns="0" tIns="0" rIns="0" bIns="0" rtlCol="0" anchor="ctr">
            <a:spAutoFit/>
          </a:bodyPr>
          <a:lstStyle>
            <a:defPPr>
              <a:defRPr lang="en-US"/>
            </a:defPPr>
            <a:lvl1pPr algn="r" rtl="0" fontAlgn="base">
              <a:spcBef>
                <a:spcPct val="0"/>
              </a:spcBef>
              <a:spcAft>
                <a:spcPct val="0"/>
              </a:spcAft>
              <a:defRPr lang="en-US" sz="1000" kern="1200" baseline="0" smtClean="0">
                <a:solidFill>
                  <a:schemeClr val="tx1"/>
                </a:solidFill>
                <a:latin typeface="Verdana"/>
                <a:ea typeface="Verdana"/>
                <a:cs typeface="Verdana"/>
                <a:sym typeface="Verdana"/>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fld id="{42C328C1-A84F-4A39-A664-DBA00541A8C6}" type="slidenum">
              <a:rPr lang="it-IT" sz="1100" b="1" i="1">
                <a:solidFill>
                  <a:srgbClr val="000000"/>
                </a:solidFill>
              </a:rPr>
              <a:pPr algn="ctr"/>
              <a:t>‹N›</a:t>
            </a:fld>
            <a:endParaRPr lang="it-IT" sz="1100" b="1" i="1" dirty="0">
              <a:solidFill>
                <a:srgbClr val="000000"/>
              </a:solidFill>
            </a:endParaRPr>
          </a:p>
        </p:txBody>
      </p:sp>
      <p:pic>
        <p:nvPicPr>
          <p:cNvPr id="5" name="Immagin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85165" y="5290412"/>
            <a:ext cx="2189001" cy="542690"/>
          </a:xfrm>
          <a:prstGeom prst="rect">
            <a:avLst/>
          </a:prstGeom>
        </p:spPr>
      </p:pic>
      <p:cxnSp>
        <p:nvCxnSpPr>
          <p:cNvPr id="6" name="Connettore 1 5"/>
          <p:cNvCxnSpPr/>
          <p:nvPr userDrawn="1"/>
        </p:nvCxnSpPr>
        <p:spPr>
          <a:xfrm flipV="1">
            <a:off x="1101076" y="5561757"/>
            <a:ext cx="6968532" cy="0"/>
          </a:xfrm>
          <a:prstGeom prst="line">
            <a:avLst/>
          </a:prstGeom>
          <a:ln w="25400">
            <a:gradFill flip="none" rotWithShape="1">
              <a:gsLst>
                <a:gs pos="0">
                  <a:srgbClr val="88D4F3"/>
                </a:gs>
                <a:gs pos="100000">
                  <a:srgbClr val="34699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CasellaDiTesto 6">
            <a:hlinkClick r:id="rId6"/>
          </p:cNvPr>
          <p:cNvSpPr txBox="1"/>
          <p:nvPr userDrawn="1"/>
        </p:nvSpPr>
        <p:spPr>
          <a:xfrm>
            <a:off x="3867755" y="5407252"/>
            <a:ext cx="1435174" cy="257369"/>
          </a:xfrm>
          <a:prstGeom prst="rect">
            <a:avLst/>
          </a:prstGeom>
          <a:gradFill flip="none" rotWithShape="1">
            <a:gsLst>
              <a:gs pos="0">
                <a:schemeClr val="bg1"/>
              </a:gs>
              <a:gs pos="52000">
                <a:schemeClr val="bg1"/>
              </a:gs>
              <a:gs pos="100000">
                <a:schemeClr val="bg1"/>
              </a:gs>
            </a:gsLst>
            <a:path path="circle">
              <a:fillToRect l="100000" t="100000"/>
            </a:path>
            <a:tileRect r="-100000" b="-100000"/>
          </a:gradFill>
        </p:spPr>
        <p:txBody>
          <a:bodyPr wrap="none" lIns="360000" tIns="36000" rIns="360000" bIns="36000" rtlCol="0">
            <a:spAutoFit/>
          </a:bodyPr>
          <a:lstStyle/>
          <a:p>
            <a:r>
              <a:rPr lang="it-IT" sz="1200" b="1" i="1" u="sng" dirty="0">
                <a:solidFill>
                  <a:srgbClr val="00B0F0"/>
                </a:solidFill>
                <a:latin typeface="Calibri" panose="020F0502020204030204" pitchFamily="34" charset="0"/>
              </a:rPr>
              <a:t>www.itci.it</a:t>
            </a:r>
          </a:p>
        </p:txBody>
      </p:sp>
      <p:cxnSp>
        <p:nvCxnSpPr>
          <p:cNvPr id="8" name="Connettore 1 7"/>
          <p:cNvCxnSpPr/>
          <p:nvPr userDrawn="1"/>
        </p:nvCxnSpPr>
        <p:spPr>
          <a:xfrm flipV="1">
            <a:off x="684516" y="578277"/>
            <a:ext cx="9504000" cy="0"/>
          </a:xfrm>
          <a:prstGeom prst="line">
            <a:avLst/>
          </a:prstGeom>
          <a:ln w="25400">
            <a:gradFill flip="none" rotWithShape="1">
              <a:gsLst>
                <a:gs pos="0">
                  <a:srgbClr val="88D4F3"/>
                </a:gs>
                <a:gs pos="100000">
                  <a:srgbClr val="34699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85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ngraziament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p:nvPr userDrawn="1"/>
        </p:nvSpPr>
        <p:spPr>
          <a:xfrm>
            <a:off x="1191166" y="2145695"/>
            <a:ext cx="8041192" cy="1569660"/>
          </a:xfrm>
          <a:prstGeom prst="rect">
            <a:avLst/>
          </a:prstGeom>
          <a:noFill/>
        </p:spPr>
        <p:txBody>
          <a:bodyPr wrap="square" rtlCol="0" anchor="ctr" anchorCtr="0">
            <a:spAutoFit/>
          </a:bodyPr>
          <a:lstStyle/>
          <a:p>
            <a:pPr algn="ctr"/>
            <a:r>
              <a:rPr lang="it-IT" sz="9600" b="1" dirty="0">
                <a:solidFill>
                  <a:srgbClr val="00B0F0"/>
                </a:solidFill>
                <a:latin typeface="Palace Script MT" panose="030303020206070C0B05" pitchFamily="66" charset="0"/>
              </a:rPr>
              <a:t>Grazie per l’Attenzione</a:t>
            </a:r>
          </a:p>
        </p:txBody>
      </p:sp>
      <p:pic>
        <p:nvPicPr>
          <p:cNvPr id="6" name="Immagin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85165" y="5290412"/>
            <a:ext cx="2189001" cy="542690"/>
          </a:xfrm>
          <a:prstGeom prst="rect">
            <a:avLst/>
          </a:prstGeom>
        </p:spPr>
      </p:pic>
      <p:sp>
        <p:nvSpPr>
          <p:cNvPr id="7" name="Slide Number Placeholder 1"/>
          <p:cNvSpPr txBox="1">
            <a:spLocks/>
          </p:cNvSpPr>
          <p:nvPr userDrawn="1"/>
        </p:nvSpPr>
        <p:spPr bwMode="gray">
          <a:xfrm>
            <a:off x="515841" y="5477119"/>
            <a:ext cx="378239" cy="169277"/>
          </a:xfrm>
          <a:prstGeom prst="rect">
            <a:avLst/>
          </a:prstGeom>
        </p:spPr>
        <p:txBody>
          <a:bodyPr vert="horz" wrap="square" lIns="0" tIns="0" rIns="0" bIns="0" rtlCol="0" anchor="ctr">
            <a:spAutoFit/>
          </a:bodyPr>
          <a:lstStyle>
            <a:defPPr>
              <a:defRPr lang="en-US"/>
            </a:defPPr>
            <a:lvl1pPr algn="r" rtl="0" fontAlgn="base">
              <a:spcBef>
                <a:spcPct val="0"/>
              </a:spcBef>
              <a:spcAft>
                <a:spcPct val="0"/>
              </a:spcAft>
              <a:defRPr lang="en-US" sz="1000" kern="1200" baseline="0" smtClean="0">
                <a:solidFill>
                  <a:schemeClr val="tx1"/>
                </a:solidFill>
                <a:latin typeface="Verdana"/>
                <a:ea typeface="Verdana"/>
                <a:cs typeface="Verdana"/>
                <a:sym typeface="Verdana"/>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fld id="{42C328C1-A84F-4A39-A664-DBA00541A8C6}" type="slidenum">
              <a:rPr lang="it-IT" sz="1100" b="1" i="1">
                <a:solidFill>
                  <a:srgbClr val="000000"/>
                </a:solidFill>
              </a:rPr>
              <a:pPr algn="ctr"/>
              <a:t>‹N›</a:t>
            </a:fld>
            <a:endParaRPr lang="it-IT" sz="1100" b="1" i="1" dirty="0">
              <a:solidFill>
                <a:srgbClr val="000000"/>
              </a:solidFill>
            </a:endParaRPr>
          </a:p>
        </p:txBody>
      </p:sp>
      <p:cxnSp>
        <p:nvCxnSpPr>
          <p:cNvPr id="8" name="Connettore 1 7"/>
          <p:cNvCxnSpPr/>
          <p:nvPr userDrawn="1"/>
        </p:nvCxnSpPr>
        <p:spPr>
          <a:xfrm flipV="1">
            <a:off x="1101076" y="5561757"/>
            <a:ext cx="6968532" cy="0"/>
          </a:xfrm>
          <a:prstGeom prst="line">
            <a:avLst/>
          </a:prstGeom>
          <a:ln w="25400">
            <a:gradFill flip="none" rotWithShape="1">
              <a:gsLst>
                <a:gs pos="0">
                  <a:srgbClr val="88D4F3"/>
                </a:gs>
                <a:gs pos="100000">
                  <a:srgbClr val="34699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CasellaDiTesto 8">
            <a:hlinkClick r:id="rId6"/>
          </p:cNvPr>
          <p:cNvSpPr txBox="1"/>
          <p:nvPr userDrawn="1"/>
        </p:nvSpPr>
        <p:spPr>
          <a:xfrm>
            <a:off x="3867755" y="5407252"/>
            <a:ext cx="1435174" cy="257369"/>
          </a:xfrm>
          <a:prstGeom prst="rect">
            <a:avLst/>
          </a:prstGeom>
          <a:gradFill flip="none" rotWithShape="1">
            <a:gsLst>
              <a:gs pos="0">
                <a:schemeClr val="bg1"/>
              </a:gs>
              <a:gs pos="52000">
                <a:schemeClr val="bg1"/>
              </a:gs>
              <a:gs pos="100000">
                <a:schemeClr val="bg1"/>
              </a:gs>
            </a:gsLst>
            <a:path path="circle">
              <a:fillToRect l="100000" t="100000"/>
            </a:path>
            <a:tileRect r="-100000" b="-100000"/>
          </a:gradFill>
        </p:spPr>
        <p:txBody>
          <a:bodyPr wrap="none" lIns="360000" tIns="36000" rIns="360000" bIns="36000" rtlCol="0">
            <a:spAutoFit/>
          </a:bodyPr>
          <a:lstStyle/>
          <a:p>
            <a:r>
              <a:rPr lang="it-IT" sz="1200" b="1" i="1" u="sng" dirty="0">
                <a:solidFill>
                  <a:srgbClr val="00B0F0"/>
                </a:solidFill>
                <a:latin typeface="Calibri" panose="020F0502020204030204" pitchFamily="34" charset="0"/>
              </a:rPr>
              <a:t>www.itci.it</a:t>
            </a:r>
          </a:p>
        </p:txBody>
      </p:sp>
    </p:spTree>
    <p:extLst>
      <p:ext uri="{BB962C8B-B14F-4D97-AF65-F5344CB8AC3E}">
        <p14:creationId xmlns:p14="http://schemas.microsoft.com/office/powerpoint/2010/main" val="3484003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edenzial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64614" y="88680"/>
            <a:ext cx="5677705" cy="1407600"/>
          </a:xfrm>
          <a:prstGeom prst="rect">
            <a:avLst/>
          </a:prstGeom>
        </p:spPr>
      </p:pic>
      <p:sp>
        <p:nvSpPr>
          <p:cNvPr id="4" name="CasellaDiTesto 3"/>
          <p:cNvSpPr txBox="1"/>
          <p:nvPr userDrawn="1"/>
        </p:nvSpPr>
        <p:spPr>
          <a:xfrm>
            <a:off x="2880115" y="2453640"/>
            <a:ext cx="5046703" cy="523220"/>
          </a:xfrm>
          <a:prstGeom prst="rect">
            <a:avLst/>
          </a:prstGeom>
          <a:noFill/>
        </p:spPr>
        <p:txBody>
          <a:bodyPr wrap="none" rtlCol="0">
            <a:spAutoFit/>
          </a:bodyPr>
          <a:lstStyle/>
          <a:p>
            <a:r>
              <a:rPr lang="it-IT" sz="2800" b="1" i="1" dirty="0">
                <a:solidFill>
                  <a:srgbClr val="000000"/>
                </a:solidFill>
                <a:latin typeface="Calibri" panose="020F0502020204030204" pitchFamily="34" charset="0"/>
              </a:rPr>
              <a:t>Presidente:</a:t>
            </a:r>
            <a:r>
              <a:rPr lang="it-IT" sz="2800" dirty="0">
                <a:solidFill>
                  <a:srgbClr val="000000"/>
                </a:solidFill>
                <a:latin typeface="Calibri" panose="020F0502020204030204" pitchFamily="34" charset="0"/>
              </a:rPr>
              <a:t> Prof. Tonino Cantelmi</a:t>
            </a:r>
          </a:p>
        </p:txBody>
      </p:sp>
      <p:sp>
        <p:nvSpPr>
          <p:cNvPr id="7" name="CasellaDiTesto 6">
            <a:hlinkClick r:id="rId6"/>
          </p:cNvPr>
          <p:cNvSpPr txBox="1"/>
          <p:nvPr userDrawn="1"/>
        </p:nvSpPr>
        <p:spPr>
          <a:xfrm>
            <a:off x="4608697" y="1799530"/>
            <a:ext cx="1589538" cy="461665"/>
          </a:xfrm>
          <a:prstGeom prst="rect">
            <a:avLst/>
          </a:prstGeom>
          <a:noFill/>
        </p:spPr>
        <p:txBody>
          <a:bodyPr wrap="none" rtlCol="0">
            <a:spAutoFit/>
          </a:bodyPr>
          <a:lstStyle/>
          <a:p>
            <a:r>
              <a:rPr lang="it-IT" sz="2400" b="1" i="1" u="sng" dirty="0">
                <a:solidFill>
                  <a:srgbClr val="00B0F0"/>
                </a:solidFill>
                <a:latin typeface="Calibri" panose="020F0502020204030204" pitchFamily="34" charset="0"/>
              </a:rPr>
              <a:t>www.itci.it</a:t>
            </a:r>
          </a:p>
        </p:txBody>
      </p:sp>
      <p:sp>
        <p:nvSpPr>
          <p:cNvPr id="8" name="CasellaDiTesto 7"/>
          <p:cNvSpPr txBox="1"/>
          <p:nvPr userDrawn="1"/>
        </p:nvSpPr>
        <p:spPr>
          <a:xfrm>
            <a:off x="4533676" y="4104640"/>
            <a:ext cx="1739580" cy="1200329"/>
          </a:xfrm>
          <a:prstGeom prst="rect">
            <a:avLst/>
          </a:prstGeom>
          <a:noFill/>
        </p:spPr>
        <p:txBody>
          <a:bodyPr wrap="none" rtlCol="0">
            <a:spAutoFit/>
          </a:bodyPr>
          <a:lstStyle/>
          <a:p>
            <a:pPr algn="ctr"/>
            <a:r>
              <a:rPr lang="it-IT" sz="2400" b="1" i="1" dirty="0">
                <a:solidFill>
                  <a:srgbClr val="000000"/>
                </a:solidFill>
                <a:latin typeface="Calibri" panose="020F0502020204030204" pitchFamily="34" charset="0"/>
              </a:rPr>
              <a:t>Contatti</a:t>
            </a:r>
          </a:p>
          <a:p>
            <a:pPr algn="ctr"/>
            <a:r>
              <a:rPr lang="it-IT" sz="2400" b="1" i="1" dirty="0">
                <a:solidFill>
                  <a:srgbClr val="00B0F0"/>
                </a:solidFill>
                <a:latin typeface="Calibri" panose="020F0502020204030204" pitchFamily="34" charset="0"/>
              </a:rPr>
              <a:t>info@itci.it</a:t>
            </a:r>
          </a:p>
          <a:p>
            <a:pPr algn="ctr"/>
            <a:r>
              <a:rPr lang="it-IT" sz="2400" dirty="0">
                <a:solidFill>
                  <a:srgbClr val="000000"/>
                </a:solidFill>
                <a:latin typeface="Calibri" panose="020F0502020204030204" pitchFamily="34" charset="0"/>
              </a:rPr>
              <a:t>0644247115</a:t>
            </a:r>
          </a:p>
        </p:txBody>
      </p:sp>
      <p:sp>
        <p:nvSpPr>
          <p:cNvPr id="9" name="CasellaDiTesto 8"/>
          <p:cNvSpPr txBox="1"/>
          <p:nvPr userDrawn="1"/>
        </p:nvSpPr>
        <p:spPr>
          <a:xfrm>
            <a:off x="3606115" y="3279140"/>
            <a:ext cx="3663632" cy="461665"/>
          </a:xfrm>
          <a:prstGeom prst="rect">
            <a:avLst/>
          </a:prstGeom>
          <a:noFill/>
        </p:spPr>
        <p:txBody>
          <a:bodyPr wrap="none" rtlCol="0">
            <a:spAutoFit/>
          </a:bodyPr>
          <a:lstStyle/>
          <a:p>
            <a:r>
              <a:rPr lang="it-IT" sz="2400" dirty="0">
                <a:solidFill>
                  <a:srgbClr val="000000"/>
                </a:solidFill>
                <a:latin typeface="Calibri" panose="020F0502020204030204" pitchFamily="34" charset="0"/>
              </a:rPr>
              <a:t>Via Livorno 36, 00162 Roma</a:t>
            </a:r>
          </a:p>
        </p:txBody>
      </p:sp>
    </p:spTree>
    <p:extLst>
      <p:ext uri="{BB962C8B-B14F-4D97-AF65-F5344CB8AC3E}">
        <p14:creationId xmlns:p14="http://schemas.microsoft.com/office/powerpoint/2010/main" val="55856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521176" y="455860"/>
            <a:ext cx="9381173" cy="846596"/>
          </a:xfrm>
          <a:prstGeom prst="rect">
            <a:avLst/>
          </a:prstGeom>
        </p:spPr>
        <p:txBody>
          <a:bodyPr/>
          <a:lstStyle/>
          <a:p>
            <a:r>
              <a:rPr lang="it-IT"/>
              <a:t>Fare clic per modificare lo stile del titolo</a:t>
            </a:r>
            <a:endParaRPr lang="en-US"/>
          </a:p>
        </p:txBody>
      </p:sp>
      <p:sp>
        <p:nvSpPr>
          <p:cNvPr id="3" name="Content Placeholder 2"/>
          <p:cNvSpPr>
            <a:spLocks noGrp="1"/>
          </p:cNvSpPr>
          <p:nvPr>
            <p:ph idx="1"/>
          </p:nvPr>
        </p:nvSpPr>
        <p:spPr>
          <a:xfrm>
            <a:off x="521176" y="1367578"/>
            <a:ext cx="9381173" cy="416785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521176" y="16281"/>
            <a:ext cx="3300783" cy="280842"/>
          </a:xfrm>
          <a:prstGeom prst="rect">
            <a:avLst/>
          </a:prstGeom>
        </p:spPr>
        <p:txBody>
          <a:bodyPr/>
          <a:lstStyle>
            <a:lvl1pPr>
              <a:defRPr/>
            </a:lvl1pPr>
          </a:lstStyle>
          <a:p>
            <a:pPr>
              <a:defRPr/>
            </a:pPr>
            <a:fld id="{2E91E077-A2E9-4B50-B5EA-AF20C46816F0}" type="datetimeFigureOut">
              <a:rPr lang="it-IT">
                <a:solidFill>
                  <a:srgbClr val="000000"/>
                </a:solidFill>
              </a:rPr>
              <a:pPr>
                <a:defRPr/>
              </a:pPr>
              <a:t>20/02/2024</a:t>
            </a:fld>
            <a:endParaRPr lang="it-IT">
              <a:solidFill>
                <a:srgbClr val="000000"/>
              </a:solidFill>
            </a:endParaRPr>
          </a:p>
        </p:txBody>
      </p:sp>
      <p:sp>
        <p:nvSpPr>
          <p:cNvPr id="5" name="Footer Placeholder 4"/>
          <p:cNvSpPr>
            <a:spLocks noGrp="1"/>
          </p:cNvSpPr>
          <p:nvPr>
            <p:ph type="ftr" sz="quarter" idx="11"/>
          </p:nvPr>
        </p:nvSpPr>
        <p:spPr>
          <a:xfrm>
            <a:off x="3908822" y="16281"/>
            <a:ext cx="4690586" cy="280842"/>
          </a:xfrm>
          <a:prstGeom prst="rect">
            <a:avLst/>
          </a:prstGeom>
        </p:spPr>
        <p:txBody>
          <a:bodyPr/>
          <a:lstStyle>
            <a:lvl1pPr>
              <a:defRPr/>
            </a:lvl1pPr>
          </a:lstStyle>
          <a:p>
            <a:pPr>
              <a:defRPr/>
            </a:pPr>
            <a:endParaRPr 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1D7D060C-A38B-4E18-8365-E5F286369D7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9969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t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1"/>
          <p:cNvSpPr txBox="1">
            <a:spLocks/>
          </p:cNvSpPr>
          <p:nvPr userDrawn="1"/>
        </p:nvSpPr>
        <p:spPr bwMode="gray">
          <a:xfrm>
            <a:off x="515841" y="5477119"/>
            <a:ext cx="378239" cy="169277"/>
          </a:xfrm>
          <a:prstGeom prst="rect">
            <a:avLst/>
          </a:prstGeom>
        </p:spPr>
        <p:txBody>
          <a:bodyPr vert="horz" wrap="square" lIns="0" tIns="0" rIns="0" bIns="0" rtlCol="0" anchor="ctr">
            <a:spAutoFit/>
          </a:bodyPr>
          <a:lstStyle>
            <a:defPPr>
              <a:defRPr lang="en-US"/>
            </a:defPPr>
            <a:lvl1pPr algn="r" rtl="0" fontAlgn="base">
              <a:spcBef>
                <a:spcPct val="0"/>
              </a:spcBef>
              <a:spcAft>
                <a:spcPct val="0"/>
              </a:spcAft>
              <a:defRPr lang="en-US" sz="1000" kern="1200" baseline="0" smtClean="0">
                <a:solidFill>
                  <a:schemeClr val="tx1"/>
                </a:solidFill>
                <a:latin typeface="Verdana"/>
                <a:ea typeface="Verdana"/>
                <a:cs typeface="Verdana"/>
                <a:sym typeface="Verdana"/>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fld id="{42C328C1-A84F-4A39-A664-DBA00541A8C6}" type="slidenum">
              <a:rPr lang="it-IT" sz="1100" b="1" i="1" smtClean="0"/>
              <a:pPr algn="ctr"/>
              <a:t>‹N›</a:t>
            </a:fld>
            <a:endParaRPr lang="it-IT" sz="1100" b="1" i="1" dirty="0"/>
          </a:p>
        </p:txBody>
      </p:sp>
      <p:pic>
        <p:nvPicPr>
          <p:cNvPr id="5" name="Immagin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85165" y="5290412"/>
            <a:ext cx="2189001" cy="542690"/>
          </a:xfrm>
          <a:prstGeom prst="rect">
            <a:avLst/>
          </a:prstGeom>
        </p:spPr>
      </p:pic>
      <p:cxnSp>
        <p:nvCxnSpPr>
          <p:cNvPr id="6" name="Connettore 1 5"/>
          <p:cNvCxnSpPr/>
          <p:nvPr userDrawn="1"/>
        </p:nvCxnSpPr>
        <p:spPr>
          <a:xfrm flipV="1">
            <a:off x="1101076" y="5561757"/>
            <a:ext cx="6968532" cy="0"/>
          </a:xfrm>
          <a:prstGeom prst="line">
            <a:avLst/>
          </a:prstGeom>
          <a:ln w="25400">
            <a:gradFill flip="none" rotWithShape="1">
              <a:gsLst>
                <a:gs pos="0">
                  <a:srgbClr val="88D4F3"/>
                </a:gs>
                <a:gs pos="100000">
                  <a:srgbClr val="34699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CasellaDiTesto 6">
            <a:hlinkClick r:id="rId6"/>
          </p:cNvPr>
          <p:cNvSpPr txBox="1"/>
          <p:nvPr userDrawn="1"/>
        </p:nvSpPr>
        <p:spPr>
          <a:xfrm>
            <a:off x="3867755" y="5407252"/>
            <a:ext cx="1435174" cy="257369"/>
          </a:xfrm>
          <a:prstGeom prst="rect">
            <a:avLst/>
          </a:prstGeom>
          <a:gradFill flip="none" rotWithShape="1">
            <a:gsLst>
              <a:gs pos="0">
                <a:schemeClr val="bg1"/>
              </a:gs>
              <a:gs pos="52000">
                <a:schemeClr val="bg1"/>
              </a:gs>
              <a:gs pos="100000">
                <a:schemeClr val="bg1"/>
              </a:gs>
            </a:gsLst>
            <a:path path="circle">
              <a:fillToRect l="100000" t="100000"/>
            </a:path>
            <a:tileRect r="-100000" b="-100000"/>
          </a:gradFill>
        </p:spPr>
        <p:txBody>
          <a:bodyPr wrap="none" lIns="360000" tIns="36000" rIns="360000" bIns="36000" rtlCol="0">
            <a:spAutoFit/>
          </a:bodyPr>
          <a:lstStyle/>
          <a:p>
            <a:r>
              <a:rPr lang="it-IT" sz="1200" b="1" i="1" u="sng" dirty="0">
                <a:solidFill>
                  <a:srgbClr val="00B0F0"/>
                </a:solidFill>
                <a:latin typeface="Calibri" panose="020F0502020204030204" pitchFamily="34" charset="0"/>
              </a:rPr>
              <a:t>www.itci.it</a:t>
            </a:r>
          </a:p>
        </p:txBody>
      </p:sp>
      <p:cxnSp>
        <p:nvCxnSpPr>
          <p:cNvPr id="8" name="Connettore 1 7"/>
          <p:cNvCxnSpPr/>
          <p:nvPr userDrawn="1"/>
        </p:nvCxnSpPr>
        <p:spPr>
          <a:xfrm flipV="1">
            <a:off x="684516" y="578277"/>
            <a:ext cx="9504000" cy="0"/>
          </a:xfrm>
          <a:prstGeom prst="line">
            <a:avLst/>
          </a:prstGeom>
          <a:ln w="25400">
            <a:gradFill flip="none" rotWithShape="1">
              <a:gsLst>
                <a:gs pos="0">
                  <a:srgbClr val="88D4F3"/>
                </a:gs>
                <a:gs pos="100000">
                  <a:srgbClr val="34699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3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ngraziament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p:nvPr userDrawn="1"/>
        </p:nvSpPr>
        <p:spPr>
          <a:xfrm>
            <a:off x="1191166" y="2145695"/>
            <a:ext cx="8041192" cy="1569660"/>
          </a:xfrm>
          <a:prstGeom prst="rect">
            <a:avLst/>
          </a:prstGeom>
          <a:noFill/>
        </p:spPr>
        <p:txBody>
          <a:bodyPr wrap="square" rtlCol="0" anchor="ctr" anchorCtr="0">
            <a:spAutoFit/>
          </a:bodyPr>
          <a:lstStyle/>
          <a:p>
            <a:pPr algn="ctr"/>
            <a:r>
              <a:rPr lang="it-IT" sz="9600" b="1" i="0" dirty="0">
                <a:solidFill>
                  <a:srgbClr val="00B0F0"/>
                </a:solidFill>
                <a:latin typeface="Palace Script MT" panose="030303020206070C0B05" pitchFamily="66" charset="0"/>
              </a:rPr>
              <a:t>Grazie</a:t>
            </a:r>
            <a:r>
              <a:rPr lang="it-IT" sz="9600" b="1" i="0" baseline="0" dirty="0">
                <a:solidFill>
                  <a:srgbClr val="00B0F0"/>
                </a:solidFill>
                <a:latin typeface="Palace Script MT" panose="030303020206070C0B05" pitchFamily="66" charset="0"/>
              </a:rPr>
              <a:t> per l’Attenzione</a:t>
            </a:r>
            <a:endParaRPr lang="it-IT" sz="9600" b="1" i="0" dirty="0">
              <a:solidFill>
                <a:srgbClr val="00B0F0"/>
              </a:solidFill>
              <a:latin typeface="Palace Script MT" panose="030303020206070C0B05" pitchFamily="66" charset="0"/>
            </a:endParaRPr>
          </a:p>
        </p:txBody>
      </p:sp>
      <p:pic>
        <p:nvPicPr>
          <p:cNvPr id="6" name="Immagin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85165" y="5290412"/>
            <a:ext cx="2189001" cy="542690"/>
          </a:xfrm>
          <a:prstGeom prst="rect">
            <a:avLst/>
          </a:prstGeom>
        </p:spPr>
      </p:pic>
      <p:sp>
        <p:nvSpPr>
          <p:cNvPr id="7" name="Slide Number Placeholder 1"/>
          <p:cNvSpPr txBox="1">
            <a:spLocks/>
          </p:cNvSpPr>
          <p:nvPr userDrawn="1"/>
        </p:nvSpPr>
        <p:spPr bwMode="gray">
          <a:xfrm>
            <a:off x="515841" y="5477119"/>
            <a:ext cx="378239" cy="169277"/>
          </a:xfrm>
          <a:prstGeom prst="rect">
            <a:avLst/>
          </a:prstGeom>
        </p:spPr>
        <p:txBody>
          <a:bodyPr vert="horz" wrap="square" lIns="0" tIns="0" rIns="0" bIns="0" rtlCol="0" anchor="ctr">
            <a:spAutoFit/>
          </a:bodyPr>
          <a:lstStyle>
            <a:defPPr>
              <a:defRPr lang="en-US"/>
            </a:defPPr>
            <a:lvl1pPr algn="r" rtl="0" fontAlgn="base">
              <a:spcBef>
                <a:spcPct val="0"/>
              </a:spcBef>
              <a:spcAft>
                <a:spcPct val="0"/>
              </a:spcAft>
              <a:defRPr lang="en-US" sz="1000" kern="1200" baseline="0" smtClean="0">
                <a:solidFill>
                  <a:schemeClr val="tx1"/>
                </a:solidFill>
                <a:latin typeface="Verdana"/>
                <a:ea typeface="Verdana"/>
                <a:cs typeface="Verdana"/>
                <a:sym typeface="Verdana"/>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fld id="{42C328C1-A84F-4A39-A664-DBA00541A8C6}" type="slidenum">
              <a:rPr lang="it-IT" sz="1100" b="1" i="1" smtClean="0"/>
              <a:pPr algn="ctr"/>
              <a:t>‹N›</a:t>
            </a:fld>
            <a:endParaRPr lang="it-IT" sz="1100" b="1" i="1" dirty="0"/>
          </a:p>
        </p:txBody>
      </p:sp>
      <p:cxnSp>
        <p:nvCxnSpPr>
          <p:cNvPr id="8" name="Connettore 1 7"/>
          <p:cNvCxnSpPr/>
          <p:nvPr userDrawn="1"/>
        </p:nvCxnSpPr>
        <p:spPr>
          <a:xfrm flipV="1">
            <a:off x="1101076" y="5561757"/>
            <a:ext cx="6968532" cy="0"/>
          </a:xfrm>
          <a:prstGeom prst="line">
            <a:avLst/>
          </a:prstGeom>
          <a:ln w="25400">
            <a:gradFill flip="none" rotWithShape="1">
              <a:gsLst>
                <a:gs pos="0">
                  <a:srgbClr val="88D4F3"/>
                </a:gs>
                <a:gs pos="100000">
                  <a:srgbClr val="34699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CasellaDiTesto 8">
            <a:hlinkClick r:id="rId6"/>
          </p:cNvPr>
          <p:cNvSpPr txBox="1"/>
          <p:nvPr userDrawn="1"/>
        </p:nvSpPr>
        <p:spPr>
          <a:xfrm>
            <a:off x="3867755" y="5407252"/>
            <a:ext cx="1435174" cy="257369"/>
          </a:xfrm>
          <a:prstGeom prst="rect">
            <a:avLst/>
          </a:prstGeom>
          <a:gradFill flip="none" rotWithShape="1">
            <a:gsLst>
              <a:gs pos="0">
                <a:schemeClr val="bg1"/>
              </a:gs>
              <a:gs pos="52000">
                <a:schemeClr val="bg1"/>
              </a:gs>
              <a:gs pos="100000">
                <a:schemeClr val="bg1"/>
              </a:gs>
            </a:gsLst>
            <a:path path="circle">
              <a:fillToRect l="100000" t="100000"/>
            </a:path>
            <a:tileRect r="-100000" b="-100000"/>
          </a:gradFill>
        </p:spPr>
        <p:txBody>
          <a:bodyPr wrap="none" lIns="360000" tIns="36000" rIns="360000" bIns="36000" rtlCol="0">
            <a:spAutoFit/>
          </a:bodyPr>
          <a:lstStyle/>
          <a:p>
            <a:r>
              <a:rPr lang="it-IT" sz="1200" b="1" i="1" u="sng" dirty="0">
                <a:solidFill>
                  <a:srgbClr val="00B0F0"/>
                </a:solidFill>
                <a:latin typeface="Calibri" panose="020F0502020204030204" pitchFamily="34" charset="0"/>
              </a:rPr>
              <a:t>www.itci.it</a:t>
            </a:r>
          </a:p>
        </p:txBody>
      </p:sp>
    </p:spTree>
    <p:extLst>
      <p:ext uri="{BB962C8B-B14F-4D97-AF65-F5344CB8AC3E}">
        <p14:creationId xmlns:p14="http://schemas.microsoft.com/office/powerpoint/2010/main" val="257640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redenzial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64614" y="88680"/>
            <a:ext cx="5677705" cy="1407600"/>
          </a:xfrm>
          <a:prstGeom prst="rect">
            <a:avLst/>
          </a:prstGeom>
        </p:spPr>
      </p:pic>
      <p:sp>
        <p:nvSpPr>
          <p:cNvPr id="4" name="CasellaDiTesto 3"/>
          <p:cNvSpPr txBox="1"/>
          <p:nvPr userDrawn="1"/>
        </p:nvSpPr>
        <p:spPr>
          <a:xfrm>
            <a:off x="2880115" y="2453640"/>
            <a:ext cx="5046703" cy="523220"/>
          </a:xfrm>
          <a:prstGeom prst="rect">
            <a:avLst/>
          </a:prstGeom>
          <a:noFill/>
        </p:spPr>
        <p:txBody>
          <a:bodyPr wrap="none" rtlCol="0">
            <a:spAutoFit/>
          </a:bodyPr>
          <a:lstStyle/>
          <a:p>
            <a:r>
              <a:rPr lang="it-IT" sz="2800" b="1" i="1" dirty="0">
                <a:latin typeface="Calibri" panose="020F0502020204030204" pitchFamily="34" charset="0"/>
              </a:rPr>
              <a:t>Presidente</a:t>
            </a:r>
            <a:r>
              <a:rPr lang="it-IT" sz="2800" b="1" i="1" baseline="0" dirty="0">
                <a:latin typeface="Calibri" panose="020F0502020204030204" pitchFamily="34" charset="0"/>
              </a:rPr>
              <a:t>:</a:t>
            </a:r>
            <a:r>
              <a:rPr lang="it-IT" sz="2800" baseline="0" dirty="0">
                <a:latin typeface="Calibri" panose="020F0502020204030204" pitchFamily="34" charset="0"/>
              </a:rPr>
              <a:t> Prof. Tonino Cantelmi</a:t>
            </a:r>
            <a:endParaRPr lang="it-IT" sz="2800" dirty="0">
              <a:latin typeface="Calibri" panose="020F0502020204030204" pitchFamily="34" charset="0"/>
            </a:endParaRPr>
          </a:p>
        </p:txBody>
      </p:sp>
      <p:sp>
        <p:nvSpPr>
          <p:cNvPr id="7" name="CasellaDiTesto 6">
            <a:hlinkClick r:id="rId6"/>
          </p:cNvPr>
          <p:cNvSpPr txBox="1"/>
          <p:nvPr userDrawn="1"/>
        </p:nvSpPr>
        <p:spPr>
          <a:xfrm>
            <a:off x="4608697" y="1799530"/>
            <a:ext cx="1589538" cy="461665"/>
          </a:xfrm>
          <a:prstGeom prst="rect">
            <a:avLst/>
          </a:prstGeom>
          <a:noFill/>
        </p:spPr>
        <p:txBody>
          <a:bodyPr wrap="none" rtlCol="0">
            <a:spAutoFit/>
          </a:bodyPr>
          <a:lstStyle/>
          <a:p>
            <a:r>
              <a:rPr lang="it-IT" sz="2400" b="1" i="1" u="sng" dirty="0">
                <a:solidFill>
                  <a:srgbClr val="00B0F0"/>
                </a:solidFill>
                <a:latin typeface="Calibri" panose="020F0502020204030204" pitchFamily="34" charset="0"/>
              </a:rPr>
              <a:t>www.itci.it</a:t>
            </a:r>
          </a:p>
        </p:txBody>
      </p:sp>
      <p:sp>
        <p:nvSpPr>
          <p:cNvPr id="8" name="CasellaDiTesto 7"/>
          <p:cNvSpPr txBox="1"/>
          <p:nvPr userDrawn="1"/>
        </p:nvSpPr>
        <p:spPr>
          <a:xfrm>
            <a:off x="4533676" y="4104640"/>
            <a:ext cx="1739580" cy="1200329"/>
          </a:xfrm>
          <a:prstGeom prst="rect">
            <a:avLst/>
          </a:prstGeom>
          <a:noFill/>
        </p:spPr>
        <p:txBody>
          <a:bodyPr wrap="none" rtlCol="0">
            <a:spAutoFit/>
          </a:bodyPr>
          <a:lstStyle/>
          <a:p>
            <a:pPr algn="ctr"/>
            <a:r>
              <a:rPr lang="it-IT" sz="2400" b="1" i="1" baseline="0" dirty="0">
                <a:latin typeface="Calibri" panose="020F0502020204030204" pitchFamily="34" charset="0"/>
              </a:rPr>
              <a:t>Contatti</a:t>
            </a:r>
          </a:p>
          <a:p>
            <a:pPr algn="ctr"/>
            <a:r>
              <a:rPr lang="it-IT" sz="2400" b="1" i="1" baseline="0" dirty="0">
                <a:solidFill>
                  <a:srgbClr val="00B0F0"/>
                </a:solidFill>
                <a:latin typeface="Calibri" panose="020F0502020204030204" pitchFamily="34" charset="0"/>
              </a:rPr>
              <a:t>info@itci.it</a:t>
            </a:r>
          </a:p>
          <a:p>
            <a:pPr algn="ctr" rtl="0" fontAlgn="base">
              <a:spcBef>
                <a:spcPct val="0"/>
              </a:spcBef>
              <a:spcAft>
                <a:spcPct val="0"/>
              </a:spcAft>
            </a:pPr>
            <a:r>
              <a:rPr lang="it-IT" sz="2400" b="0" i="0" kern="1200" baseline="0" dirty="0">
                <a:solidFill>
                  <a:schemeClr val="tx1"/>
                </a:solidFill>
                <a:latin typeface="Calibri" panose="020F0502020204030204" pitchFamily="34" charset="0"/>
                <a:ea typeface="+mn-ea"/>
                <a:cs typeface="+mn-cs"/>
              </a:rPr>
              <a:t>0644247115</a:t>
            </a:r>
          </a:p>
        </p:txBody>
      </p:sp>
      <p:sp>
        <p:nvSpPr>
          <p:cNvPr id="9" name="CasellaDiTesto 8"/>
          <p:cNvSpPr txBox="1"/>
          <p:nvPr userDrawn="1"/>
        </p:nvSpPr>
        <p:spPr>
          <a:xfrm>
            <a:off x="3606115" y="3279140"/>
            <a:ext cx="3663632" cy="461665"/>
          </a:xfrm>
          <a:prstGeom prst="rect">
            <a:avLst/>
          </a:prstGeom>
          <a:noFill/>
        </p:spPr>
        <p:txBody>
          <a:bodyPr wrap="none" rtlCol="0">
            <a:spAutoFit/>
          </a:bodyPr>
          <a:lstStyle/>
          <a:p>
            <a:r>
              <a:rPr lang="it-IT" sz="2400" baseline="0" dirty="0">
                <a:latin typeface="Calibri" panose="020F0502020204030204" pitchFamily="34" charset="0"/>
              </a:rPr>
              <a:t>Via Livorno 36, 00162 Roma</a:t>
            </a:r>
            <a:endParaRPr lang="it-IT" sz="2400" dirty="0">
              <a:latin typeface="Calibri" panose="020F0502020204030204" pitchFamily="34" charset="0"/>
            </a:endParaRPr>
          </a:p>
        </p:txBody>
      </p:sp>
    </p:spTree>
    <p:extLst>
      <p:ext uri="{BB962C8B-B14F-4D97-AF65-F5344CB8AC3E}">
        <p14:creationId xmlns:p14="http://schemas.microsoft.com/office/powerpoint/2010/main" val="319894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521176" y="455860"/>
            <a:ext cx="9381173" cy="846596"/>
          </a:xfrm>
          <a:prstGeom prst="rect">
            <a:avLst/>
          </a:prstGeom>
        </p:spPr>
        <p:txBody>
          <a:bodyPr/>
          <a:lstStyle/>
          <a:p>
            <a:r>
              <a:rPr lang="it-IT"/>
              <a:t>Fare clic per modificare lo stile del titolo</a:t>
            </a:r>
            <a:endParaRPr lang="en-US"/>
          </a:p>
        </p:txBody>
      </p:sp>
      <p:sp>
        <p:nvSpPr>
          <p:cNvPr id="3" name="Content Placeholder 2"/>
          <p:cNvSpPr>
            <a:spLocks noGrp="1"/>
          </p:cNvSpPr>
          <p:nvPr>
            <p:ph idx="1"/>
          </p:nvPr>
        </p:nvSpPr>
        <p:spPr>
          <a:xfrm>
            <a:off x="521176" y="1367578"/>
            <a:ext cx="9381173" cy="4167858"/>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521176" y="16281"/>
            <a:ext cx="3300783" cy="280842"/>
          </a:xfrm>
          <a:prstGeom prst="rect">
            <a:avLst/>
          </a:prstGeom>
        </p:spPr>
        <p:txBody>
          <a:bodyPr/>
          <a:lstStyle>
            <a:lvl1pPr>
              <a:defRPr/>
            </a:lvl1pPr>
          </a:lstStyle>
          <a:p>
            <a:pPr>
              <a:defRPr/>
            </a:pPr>
            <a:fld id="{2E91E077-A2E9-4B50-B5EA-AF20C46816F0}" type="datetimeFigureOut">
              <a:rPr lang="it-IT"/>
              <a:pPr>
                <a:defRPr/>
              </a:pPr>
              <a:t>20/02/2024</a:t>
            </a:fld>
            <a:endParaRPr lang="it-IT"/>
          </a:p>
        </p:txBody>
      </p:sp>
      <p:sp>
        <p:nvSpPr>
          <p:cNvPr id="5" name="Footer Placeholder 4"/>
          <p:cNvSpPr>
            <a:spLocks noGrp="1"/>
          </p:cNvSpPr>
          <p:nvPr>
            <p:ph type="ftr" sz="quarter" idx="11"/>
          </p:nvPr>
        </p:nvSpPr>
        <p:spPr>
          <a:xfrm>
            <a:off x="3908822" y="16281"/>
            <a:ext cx="4690586" cy="280842"/>
          </a:xfrm>
          <a:prstGeom prst="rect">
            <a:avLst/>
          </a:prstGeom>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1D7D060C-A38B-4E18-8365-E5F286369D77}" type="slidenum">
              <a:rPr lang="it-IT"/>
              <a:pPr>
                <a:defRPr/>
              </a:pPr>
              <a:t>‹N›</a:t>
            </a:fld>
            <a:endParaRPr lang="it-IT"/>
          </a:p>
        </p:txBody>
      </p:sp>
    </p:spTree>
    <p:extLst>
      <p:ext uri="{BB962C8B-B14F-4D97-AF65-F5344CB8AC3E}">
        <p14:creationId xmlns:p14="http://schemas.microsoft.com/office/powerpoint/2010/main" val="180786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a:xfrm>
            <a:off x="7669253" y="5477098"/>
            <a:ext cx="2187855" cy="312047"/>
          </a:xfrm>
          <a:prstGeom prst="rect">
            <a:avLst/>
          </a:prstGeom>
        </p:spPr>
        <p:txBody>
          <a:bodyPr/>
          <a:lstStyle>
            <a:lvl1pPr>
              <a:defRPr/>
            </a:lvl1pPr>
          </a:lstStyle>
          <a:p>
            <a:pPr>
              <a:defRPr/>
            </a:pPr>
            <a:endParaRPr lang="it-IT"/>
          </a:p>
        </p:txBody>
      </p:sp>
      <p:sp>
        <p:nvSpPr>
          <p:cNvPr id="3" name="Segnaposto piè di pagina 21"/>
          <p:cNvSpPr>
            <a:spLocks noGrp="1"/>
          </p:cNvSpPr>
          <p:nvPr>
            <p:ph type="ftr" sz="quarter" idx="11"/>
          </p:nvPr>
        </p:nvSpPr>
        <p:spPr>
          <a:xfrm>
            <a:off x="4992797" y="5477098"/>
            <a:ext cx="2680076" cy="312047"/>
          </a:xfrm>
          <a:prstGeom prst="rect">
            <a:avLst/>
          </a:prstGeom>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08B5D18C-09AD-4F2A-9B7B-9EA489B584DB}" type="slidenum">
              <a:rPr lang="it-IT" altLang="it-IT"/>
              <a:pPr>
                <a:defRPr/>
              </a:pPr>
              <a:t>‹N›</a:t>
            </a:fld>
            <a:endParaRPr lang="it-IT" altLang="it-IT"/>
          </a:p>
        </p:txBody>
      </p:sp>
    </p:spTree>
    <p:extLst>
      <p:ext uri="{BB962C8B-B14F-4D97-AF65-F5344CB8AC3E}">
        <p14:creationId xmlns:p14="http://schemas.microsoft.com/office/powerpoint/2010/main" val="33250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966443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Immagin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55350" y="217018"/>
            <a:ext cx="5677705" cy="1407598"/>
          </a:xfrm>
          <a:prstGeom prst="rect">
            <a:avLst/>
          </a:prstGeom>
        </p:spPr>
      </p:pic>
    </p:spTree>
    <p:extLst>
      <p:ext uri="{BB962C8B-B14F-4D97-AF65-F5344CB8AC3E}">
        <p14:creationId xmlns:p14="http://schemas.microsoft.com/office/powerpoint/2010/main" val="147275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1"/>
          <p:cNvSpPr txBox="1">
            <a:spLocks/>
          </p:cNvSpPr>
          <p:nvPr userDrawn="1"/>
        </p:nvSpPr>
        <p:spPr bwMode="gray">
          <a:xfrm>
            <a:off x="515841" y="5477119"/>
            <a:ext cx="378239" cy="169277"/>
          </a:xfrm>
          <a:prstGeom prst="rect">
            <a:avLst/>
          </a:prstGeom>
        </p:spPr>
        <p:txBody>
          <a:bodyPr vert="horz" wrap="square" lIns="0" tIns="0" rIns="0" bIns="0" rtlCol="0" anchor="ctr">
            <a:spAutoFit/>
          </a:bodyPr>
          <a:lstStyle>
            <a:defPPr>
              <a:defRPr lang="en-US"/>
            </a:defPPr>
            <a:lvl1pPr algn="r" rtl="0" fontAlgn="base">
              <a:spcBef>
                <a:spcPct val="0"/>
              </a:spcBef>
              <a:spcAft>
                <a:spcPct val="0"/>
              </a:spcAft>
              <a:defRPr lang="en-US" sz="1000" kern="1200" baseline="0" smtClean="0">
                <a:solidFill>
                  <a:schemeClr val="tx1"/>
                </a:solidFill>
                <a:latin typeface="Verdana"/>
                <a:ea typeface="Verdana"/>
                <a:cs typeface="Verdana"/>
                <a:sym typeface="Verdana"/>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fld id="{42C328C1-A84F-4A39-A664-DBA00541A8C6}" type="slidenum">
              <a:rPr lang="it-IT" sz="1100" b="1" i="1">
                <a:solidFill>
                  <a:srgbClr val="000000"/>
                </a:solidFill>
              </a:rPr>
              <a:pPr algn="ctr"/>
              <a:t>‹N›</a:t>
            </a:fld>
            <a:endParaRPr lang="it-IT" sz="1100" b="1" i="1" dirty="0">
              <a:solidFill>
                <a:srgbClr val="000000"/>
              </a:solidFill>
            </a:endParaRPr>
          </a:p>
        </p:txBody>
      </p:sp>
      <p:pic>
        <p:nvPicPr>
          <p:cNvPr id="5" name="Immagin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85165" y="5290412"/>
            <a:ext cx="2189001" cy="542690"/>
          </a:xfrm>
          <a:prstGeom prst="rect">
            <a:avLst/>
          </a:prstGeom>
        </p:spPr>
      </p:pic>
      <p:cxnSp>
        <p:nvCxnSpPr>
          <p:cNvPr id="6" name="Connettore 1 5"/>
          <p:cNvCxnSpPr/>
          <p:nvPr userDrawn="1"/>
        </p:nvCxnSpPr>
        <p:spPr>
          <a:xfrm flipV="1">
            <a:off x="1101076" y="5561757"/>
            <a:ext cx="6968532" cy="0"/>
          </a:xfrm>
          <a:prstGeom prst="line">
            <a:avLst/>
          </a:prstGeom>
          <a:ln w="25400">
            <a:gradFill flip="none" rotWithShape="1">
              <a:gsLst>
                <a:gs pos="0">
                  <a:srgbClr val="88D4F3"/>
                </a:gs>
                <a:gs pos="100000">
                  <a:srgbClr val="34699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CasellaDiTesto 6">
            <a:hlinkClick r:id="rId6"/>
          </p:cNvPr>
          <p:cNvSpPr txBox="1"/>
          <p:nvPr userDrawn="1"/>
        </p:nvSpPr>
        <p:spPr>
          <a:xfrm>
            <a:off x="3867755" y="5407252"/>
            <a:ext cx="1435174" cy="257369"/>
          </a:xfrm>
          <a:prstGeom prst="rect">
            <a:avLst/>
          </a:prstGeom>
          <a:gradFill flip="none" rotWithShape="1">
            <a:gsLst>
              <a:gs pos="0">
                <a:schemeClr val="bg1"/>
              </a:gs>
              <a:gs pos="52000">
                <a:schemeClr val="bg1"/>
              </a:gs>
              <a:gs pos="100000">
                <a:schemeClr val="bg1"/>
              </a:gs>
            </a:gsLst>
            <a:path path="circle">
              <a:fillToRect l="100000" t="100000"/>
            </a:path>
            <a:tileRect r="-100000" b="-100000"/>
          </a:gradFill>
        </p:spPr>
        <p:txBody>
          <a:bodyPr wrap="none" lIns="360000" tIns="36000" rIns="360000" bIns="36000" rtlCol="0">
            <a:spAutoFit/>
          </a:bodyPr>
          <a:lstStyle/>
          <a:p>
            <a:r>
              <a:rPr lang="it-IT" sz="1200" b="1" i="1" u="sng" dirty="0">
                <a:solidFill>
                  <a:srgbClr val="00B0F0"/>
                </a:solidFill>
                <a:latin typeface="Calibri" panose="020F0502020204030204" pitchFamily="34" charset="0"/>
              </a:rPr>
              <a:t>www.itci.it</a:t>
            </a:r>
          </a:p>
        </p:txBody>
      </p:sp>
      <p:cxnSp>
        <p:nvCxnSpPr>
          <p:cNvPr id="8" name="Connettore 1 7"/>
          <p:cNvCxnSpPr/>
          <p:nvPr userDrawn="1"/>
        </p:nvCxnSpPr>
        <p:spPr>
          <a:xfrm flipV="1">
            <a:off x="684516" y="578277"/>
            <a:ext cx="9504000" cy="0"/>
          </a:xfrm>
          <a:prstGeom prst="line">
            <a:avLst/>
          </a:prstGeom>
          <a:ln w="25400">
            <a:gradFill flip="none" rotWithShape="1">
              <a:gsLst>
                <a:gs pos="0">
                  <a:srgbClr val="88D4F3"/>
                </a:gs>
                <a:gs pos="100000">
                  <a:srgbClr val="34699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5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ngraziamenti">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asellaDiTesto 2"/>
          <p:cNvSpPr txBox="1"/>
          <p:nvPr userDrawn="1"/>
        </p:nvSpPr>
        <p:spPr>
          <a:xfrm>
            <a:off x="1191166" y="2145695"/>
            <a:ext cx="8041192" cy="1569660"/>
          </a:xfrm>
          <a:prstGeom prst="rect">
            <a:avLst/>
          </a:prstGeom>
          <a:noFill/>
        </p:spPr>
        <p:txBody>
          <a:bodyPr wrap="square" rtlCol="0" anchor="ctr" anchorCtr="0">
            <a:spAutoFit/>
          </a:bodyPr>
          <a:lstStyle/>
          <a:p>
            <a:pPr algn="ctr"/>
            <a:r>
              <a:rPr lang="it-IT" sz="9600" b="1" dirty="0">
                <a:solidFill>
                  <a:srgbClr val="00B0F0"/>
                </a:solidFill>
                <a:latin typeface="Palace Script MT" panose="030303020206070C0B05" pitchFamily="66" charset="0"/>
              </a:rPr>
              <a:t>Grazie per l’Attenzione</a:t>
            </a:r>
          </a:p>
        </p:txBody>
      </p:sp>
      <p:pic>
        <p:nvPicPr>
          <p:cNvPr id="6" name="Immagin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85165" y="5290412"/>
            <a:ext cx="2189001" cy="542690"/>
          </a:xfrm>
          <a:prstGeom prst="rect">
            <a:avLst/>
          </a:prstGeom>
        </p:spPr>
      </p:pic>
      <p:sp>
        <p:nvSpPr>
          <p:cNvPr id="7" name="Slide Number Placeholder 1"/>
          <p:cNvSpPr txBox="1">
            <a:spLocks/>
          </p:cNvSpPr>
          <p:nvPr userDrawn="1"/>
        </p:nvSpPr>
        <p:spPr bwMode="gray">
          <a:xfrm>
            <a:off x="515841" y="5477119"/>
            <a:ext cx="378239" cy="169277"/>
          </a:xfrm>
          <a:prstGeom prst="rect">
            <a:avLst/>
          </a:prstGeom>
        </p:spPr>
        <p:txBody>
          <a:bodyPr vert="horz" wrap="square" lIns="0" tIns="0" rIns="0" bIns="0" rtlCol="0" anchor="ctr">
            <a:spAutoFit/>
          </a:bodyPr>
          <a:lstStyle>
            <a:defPPr>
              <a:defRPr lang="en-US"/>
            </a:defPPr>
            <a:lvl1pPr algn="r" rtl="0" fontAlgn="base">
              <a:spcBef>
                <a:spcPct val="0"/>
              </a:spcBef>
              <a:spcAft>
                <a:spcPct val="0"/>
              </a:spcAft>
              <a:defRPr lang="en-US" sz="1000" kern="1200" baseline="0" smtClean="0">
                <a:solidFill>
                  <a:schemeClr val="tx1"/>
                </a:solidFill>
                <a:latin typeface="Verdana"/>
                <a:ea typeface="Verdana"/>
                <a:cs typeface="Verdana"/>
                <a:sym typeface="Verdana"/>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fld id="{42C328C1-A84F-4A39-A664-DBA00541A8C6}" type="slidenum">
              <a:rPr lang="it-IT" sz="1100" b="1" i="1">
                <a:solidFill>
                  <a:srgbClr val="000000"/>
                </a:solidFill>
              </a:rPr>
              <a:pPr algn="ctr"/>
              <a:t>‹N›</a:t>
            </a:fld>
            <a:endParaRPr lang="it-IT" sz="1100" b="1" i="1" dirty="0">
              <a:solidFill>
                <a:srgbClr val="000000"/>
              </a:solidFill>
            </a:endParaRPr>
          </a:p>
        </p:txBody>
      </p:sp>
      <p:cxnSp>
        <p:nvCxnSpPr>
          <p:cNvPr id="8" name="Connettore 1 7"/>
          <p:cNvCxnSpPr/>
          <p:nvPr userDrawn="1"/>
        </p:nvCxnSpPr>
        <p:spPr>
          <a:xfrm flipV="1">
            <a:off x="1101076" y="5561757"/>
            <a:ext cx="6968532" cy="0"/>
          </a:xfrm>
          <a:prstGeom prst="line">
            <a:avLst/>
          </a:prstGeom>
          <a:ln w="25400">
            <a:gradFill flip="none" rotWithShape="1">
              <a:gsLst>
                <a:gs pos="0">
                  <a:srgbClr val="88D4F3"/>
                </a:gs>
                <a:gs pos="100000">
                  <a:srgbClr val="34699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CasellaDiTesto 8">
            <a:hlinkClick r:id="rId6"/>
          </p:cNvPr>
          <p:cNvSpPr txBox="1"/>
          <p:nvPr userDrawn="1"/>
        </p:nvSpPr>
        <p:spPr>
          <a:xfrm>
            <a:off x="3867755" y="5407252"/>
            <a:ext cx="1435174" cy="257369"/>
          </a:xfrm>
          <a:prstGeom prst="rect">
            <a:avLst/>
          </a:prstGeom>
          <a:gradFill flip="none" rotWithShape="1">
            <a:gsLst>
              <a:gs pos="0">
                <a:schemeClr val="bg1"/>
              </a:gs>
              <a:gs pos="52000">
                <a:schemeClr val="bg1"/>
              </a:gs>
              <a:gs pos="100000">
                <a:schemeClr val="bg1"/>
              </a:gs>
            </a:gsLst>
            <a:path path="circle">
              <a:fillToRect l="100000" t="100000"/>
            </a:path>
            <a:tileRect r="-100000" b="-100000"/>
          </a:gradFill>
        </p:spPr>
        <p:txBody>
          <a:bodyPr wrap="none" lIns="360000" tIns="36000" rIns="360000" bIns="36000" rtlCol="0">
            <a:spAutoFit/>
          </a:bodyPr>
          <a:lstStyle/>
          <a:p>
            <a:r>
              <a:rPr lang="it-IT" sz="1200" b="1" i="1" u="sng" dirty="0">
                <a:solidFill>
                  <a:srgbClr val="00B0F0"/>
                </a:solidFill>
                <a:latin typeface="Calibri" panose="020F0502020204030204" pitchFamily="34" charset="0"/>
              </a:rPr>
              <a:t>www.itci.it</a:t>
            </a:r>
          </a:p>
        </p:txBody>
      </p:sp>
    </p:spTree>
    <p:extLst>
      <p:ext uri="{BB962C8B-B14F-4D97-AF65-F5344CB8AC3E}">
        <p14:creationId xmlns:p14="http://schemas.microsoft.com/office/powerpoint/2010/main" val="89188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15.xml"/><Relationship Id="rId7" Type="http://schemas.openxmlformats.org/officeDocument/2006/relationships/theme" Target="../theme/theme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tags" Target="../tags/tag19.xml"/><Relationship Id="rId2" Type="http://schemas.openxmlformats.org/officeDocument/2006/relationships/slideLayout" Target="../slideLayouts/slideLayout2.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5.xml"/><Relationship Id="rId24" Type="http://schemas.openxmlformats.org/officeDocument/2006/relationships/tags" Target="../tags/tag18.xml"/><Relationship Id="rId5" Type="http://schemas.openxmlformats.org/officeDocument/2006/relationships/slideLayout" Target="../slideLayouts/slideLayout5.xml"/><Relationship Id="rId15" Type="http://schemas.openxmlformats.org/officeDocument/2006/relationships/tags" Target="../tags/tag9.xml"/><Relationship Id="rId23" Type="http://schemas.openxmlformats.org/officeDocument/2006/relationships/tags" Target="../tags/tag17.xml"/><Relationship Id="rId28" Type="http://schemas.openxmlformats.org/officeDocument/2006/relationships/image" Target="../media/image2.emf"/><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image" Target="../media/image1.emf"/><Relationship Id="rId3" Type="http://schemas.openxmlformats.org/officeDocument/2006/relationships/slideLayout" Target="../slideLayouts/slideLayout9.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oleObject" Target="../embeddings/oleObject6.bin"/><Relationship Id="rId2" Type="http://schemas.openxmlformats.org/officeDocument/2006/relationships/slideLayout" Target="../slideLayouts/slideLayout8.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slideLayout" Target="../slideLayouts/slideLayout7.xml"/><Relationship Id="rId6" Type="http://schemas.openxmlformats.org/officeDocument/2006/relationships/theme" Target="../theme/theme2.xml"/><Relationship Id="rId11" Type="http://schemas.openxmlformats.org/officeDocument/2006/relationships/tags" Target="../tags/tag28.xml"/><Relationship Id="rId24" Type="http://schemas.openxmlformats.org/officeDocument/2006/relationships/tags" Target="../tags/tag41.xml"/><Relationship Id="rId5" Type="http://schemas.openxmlformats.org/officeDocument/2006/relationships/slideLayout" Target="../slideLayouts/slideLayout11.xml"/><Relationship Id="rId15" Type="http://schemas.openxmlformats.org/officeDocument/2006/relationships/tags" Target="../tags/tag32.xml"/><Relationship Id="rId23" Type="http://schemas.openxmlformats.org/officeDocument/2006/relationships/tags" Target="../tags/tag40.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slideLayout" Target="../slideLayouts/slideLayout10.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image" Target="../media/image1.emf"/><Relationship Id="rId3" Type="http://schemas.openxmlformats.org/officeDocument/2006/relationships/slideLayout" Target="../slideLayouts/slideLayout14.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oleObject" Target="../embeddings/oleObject11.bin"/><Relationship Id="rId2" Type="http://schemas.openxmlformats.org/officeDocument/2006/relationships/slideLayout" Target="../slideLayouts/slideLayout13.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slideLayout" Target="../slideLayouts/slideLayout12.xml"/><Relationship Id="rId6" Type="http://schemas.openxmlformats.org/officeDocument/2006/relationships/theme" Target="../theme/theme3.xml"/><Relationship Id="rId11" Type="http://schemas.openxmlformats.org/officeDocument/2006/relationships/tags" Target="../tags/tag50.xml"/><Relationship Id="rId24" Type="http://schemas.openxmlformats.org/officeDocument/2006/relationships/tags" Target="../tags/tag63.xml"/><Relationship Id="rId5" Type="http://schemas.openxmlformats.org/officeDocument/2006/relationships/slideLayout" Target="../slideLayouts/slideLayout16.xml"/><Relationship Id="rId15" Type="http://schemas.openxmlformats.org/officeDocument/2006/relationships/tags" Target="../tags/tag54.xml"/><Relationship Id="rId23" Type="http://schemas.openxmlformats.org/officeDocument/2006/relationships/tags" Target="../tags/tag62.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slideLayout" Target="../slideLayouts/slideLayout15.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8"/>
            </p:custDataLst>
            <p:extLst>
              <p:ext uri="{D42A27DB-BD31-4B8C-83A1-F6EECF244321}">
                <p14:modId xmlns:p14="http://schemas.microsoft.com/office/powerpoint/2010/main" val="37386627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26" imgW="360" imgH="360" progId="TCLayout.ActiveDocument.1">
                  <p:embed/>
                </p:oleObj>
              </mc:Choice>
              <mc:Fallback>
                <p:oleObj name="Diapositiva think-cell" r:id="rId26" imgW="360" imgH="360" progId="TCLayout.ActiveDocument.1">
                  <p:embed/>
                  <p:pic>
                    <p:nvPicPr>
                      <p:cNvPr id="0" name="Picture 303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gray">
          <a:xfrm rot="5400000">
            <a:off x="9177744" y="1686309"/>
            <a:ext cx="232916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noProof="0" dirty="0">
                <a:latin typeface="Verdana"/>
                <a:ea typeface="Verdana"/>
                <a:cs typeface="Verdana"/>
                <a:sym typeface="Verdana"/>
              </a:rPr>
              <a:t>Last Modified 19/03/2013 20:45 Romance Standard Time</a:t>
            </a:r>
            <a:endParaRPr lang="en-US" baseline="0" noProof="0" dirty="0">
              <a:latin typeface="Verdana"/>
              <a:ea typeface="Verdana"/>
              <a:cs typeface="Verdana"/>
              <a:sym typeface="Verdana"/>
            </a:endParaRPr>
          </a:p>
        </p:txBody>
      </p:sp>
      <p:sp>
        <p:nvSpPr>
          <p:cNvPr id="1035" name="Printed" hidden="1"/>
          <p:cNvSpPr txBox="1">
            <a:spLocks noChangeArrowheads="1"/>
          </p:cNvSpPr>
          <p:nvPr/>
        </p:nvSpPr>
        <p:spPr bwMode="gray">
          <a:xfrm rot="5400000">
            <a:off x="9323661" y="3581861"/>
            <a:ext cx="2037417"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noProof="0" dirty="0">
                <a:latin typeface="Verdana"/>
                <a:ea typeface="Verdana"/>
                <a:cs typeface="Verdana"/>
                <a:sym typeface="Verdana"/>
              </a:rPr>
              <a:t>Printed 04.03.2013 00:00 W. Europe Standard Time</a:t>
            </a:r>
            <a:endParaRPr lang="en-US" baseline="0" noProof="0" dirty="0">
              <a:latin typeface="Verdana"/>
              <a:ea typeface="Verdana"/>
              <a:cs typeface="Verdana"/>
              <a:sym typeface="Verdana"/>
            </a:endParaRPr>
          </a:p>
        </p:txBody>
      </p:sp>
      <p:grpSp>
        <p:nvGrpSpPr>
          <p:cNvPr id="12" name="McK Slide Elements" hidden="1"/>
          <p:cNvGrpSpPr>
            <a:grpSpLocks/>
          </p:cNvGrpSpPr>
          <p:nvPr/>
        </p:nvGrpSpPr>
        <p:grpSpPr bwMode="auto">
          <a:xfrm>
            <a:off x="582664" y="5371477"/>
            <a:ext cx="8073641" cy="354374"/>
            <a:chOff x="75" y="3901"/>
            <a:chExt cx="4538" cy="256"/>
          </a:xfrm>
        </p:grpSpPr>
        <p:sp>
          <p:nvSpPr>
            <p:cNvPr id="13" name="McK 4. Footnote"/>
            <p:cNvSpPr txBox="1">
              <a:spLocks noChangeArrowheads="1"/>
            </p:cNvSpPr>
            <p:nvPr/>
          </p:nvSpPr>
          <p:spPr bwMode="auto">
            <a:xfrm>
              <a:off x="75" y="3901"/>
              <a:ext cx="4538"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noProof="0" dirty="0">
                  <a:latin typeface="Verdana"/>
                  <a:ea typeface="Verdana"/>
                  <a:cs typeface="Verdana"/>
                  <a:sym typeface="Verdana"/>
                </a:rPr>
                <a:t>1 Footnote</a:t>
              </a:r>
            </a:p>
          </p:txBody>
        </p:sp>
        <p:sp>
          <p:nvSpPr>
            <p:cNvPr id="14" name="McK 5. Source"/>
            <p:cNvSpPr>
              <a:spLocks noChangeArrowheads="1"/>
            </p:cNvSpPr>
            <p:nvPr/>
          </p:nvSpPr>
          <p:spPr bwMode="auto">
            <a:xfrm>
              <a:off x="77" y="4046"/>
              <a:ext cx="428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549275" indent="-549275" defTabSz="895350">
                <a:tabLst>
                  <a:tab pos="546100" algn="l"/>
                </a:tabLst>
              </a:pPr>
              <a:r>
                <a:rPr lang="en-US" sz="1000" baseline="0" noProof="0" dirty="0">
                  <a:solidFill>
                    <a:srgbClr val="000000"/>
                  </a:solidFill>
                  <a:latin typeface="Verdana"/>
                  <a:ea typeface="Verdana"/>
                  <a:cs typeface="Verdana"/>
                  <a:sym typeface="Verdana"/>
                </a:rPr>
                <a:t>Source: Source</a:t>
              </a:r>
            </a:p>
          </p:txBody>
        </p:sp>
      </p:grpSp>
      <p:sp>
        <p:nvSpPr>
          <p:cNvPr id="18" name="Slide Number Placeholder 1"/>
          <p:cNvSpPr>
            <a:spLocks noGrp="1"/>
          </p:cNvSpPr>
          <p:nvPr>
            <p:ph type="sldNum" sz="quarter" idx="4"/>
          </p:nvPr>
        </p:nvSpPr>
        <p:spPr bwMode="gray">
          <a:xfrm>
            <a:off x="343355" y="5572002"/>
            <a:ext cx="242815" cy="153888"/>
          </a:xfrm>
          <a:prstGeom prst="rect">
            <a:avLst/>
          </a:prstGeom>
        </p:spPr>
        <p:txBody>
          <a:bodyPr vert="horz" wrap="square" lIns="0" tIns="0" rIns="0" bIns="0" rtlCol="0" anchor="ctr">
            <a:spAutoFit/>
          </a:bodyPr>
          <a:lstStyle>
            <a:lvl1pPr algn="l">
              <a:defRPr lang="en-US" sz="1000" kern="1200" baseline="0" smtClean="0">
                <a:solidFill>
                  <a:schemeClr val="tx1"/>
                </a:solidFill>
                <a:latin typeface="Verdana"/>
                <a:ea typeface="Verdana"/>
                <a:cs typeface="Verdana"/>
                <a:sym typeface="Verdana"/>
              </a:defRPr>
            </a:lvl1pPr>
          </a:lstStyle>
          <a:p>
            <a:fld id="{42C328C1-A84F-4A39-A664-DBA00541A8C6}" type="slidenum">
              <a:rPr lang="en-US" smtClean="0"/>
              <a:pPr/>
              <a:t>‹N›</a:t>
            </a:fld>
            <a:endParaRPr lang="en-US" dirty="0"/>
          </a:p>
        </p:txBody>
      </p:sp>
      <p:sp>
        <p:nvSpPr>
          <p:cNvPr id="253" name="McK 1. On-page tracker" hidden="1"/>
          <p:cNvSpPr>
            <a:spLocks noChangeArrowheads="1"/>
          </p:cNvSpPr>
          <p:nvPr>
            <p:custDataLst>
              <p:tags r:id="rId9"/>
            </p:custDataLst>
          </p:nvPr>
        </p:nvSpPr>
        <p:spPr bwMode="auto">
          <a:xfrm>
            <a:off x="582622" y="23533"/>
            <a:ext cx="7277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200" dirty="0">
                <a:solidFill>
                  <a:srgbClr val="808080"/>
                </a:solidFill>
                <a:latin typeface="Verdana"/>
                <a:ea typeface="Verdana"/>
                <a:cs typeface="Verdana"/>
                <a:sym typeface="Verdana"/>
              </a:rPr>
              <a:t>TRACKER</a:t>
            </a:r>
          </a:p>
        </p:txBody>
      </p:sp>
      <p:sp>
        <p:nvSpPr>
          <p:cNvPr id="254" name="McK 3. Unit of measure" hidden="1"/>
          <p:cNvSpPr txBox="1">
            <a:spLocks noChangeArrowheads="1"/>
          </p:cNvSpPr>
          <p:nvPr>
            <p:custDataLst>
              <p:tags r:id="rId10"/>
            </p:custDataLst>
          </p:nvPr>
        </p:nvSpPr>
        <p:spPr bwMode="auto">
          <a:xfrm>
            <a:off x="582613" y="923174"/>
            <a:ext cx="42525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600" dirty="0">
                <a:solidFill>
                  <a:schemeClr val="tx2"/>
                </a:solidFill>
                <a:latin typeface="Verdana"/>
                <a:ea typeface="Verdana"/>
                <a:cs typeface="Verdana"/>
                <a:sym typeface="Verdana"/>
              </a:rPr>
              <a:t>Unit of measure</a:t>
            </a:r>
          </a:p>
        </p:txBody>
      </p:sp>
      <p:grpSp>
        <p:nvGrpSpPr>
          <p:cNvPr id="255" name="ACET" hidden="1"/>
          <p:cNvGrpSpPr>
            <a:grpSpLocks/>
          </p:cNvGrpSpPr>
          <p:nvPr/>
        </p:nvGrpSpPr>
        <p:grpSpPr bwMode="auto">
          <a:xfrm>
            <a:off x="2913561" y="1396617"/>
            <a:ext cx="4959714" cy="510800"/>
            <a:chOff x="915" y="661"/>
            <a:chExt cx="2686" cy="369"/>
          </a:xfrm>
        </p:grpSpPr>
        <p:cxnSp>
          <p:nvCxnSpPr>
            <p:cNvPr id="256" name="AutoShape 70"/>
            <p:cNvCxnSpPr>
              <a:cxnSpLocks noChangeShapeType="1"/>
              <a:stCxn id="257" idx="4"/>
              <a:endCxn id="257"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7" name="AutoShape 71"/>
            <p:cNvSpPr>
              <a:spLocks noChangeArrowheads="1"/>
            </p:cNvSpPr>
            <p:nvPr/>
          </p:nvSpPr>
          <p:spPr bwMode="auto">
            <a:xfrm>
              <a:off x="915" y="661"/>
              <a:ext cx="2686" cy="36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chemeClr val="tx2"/>
                  </a:solidFill>
                  <a:latin typeface="Verdana"/>
                  <a:ea typeface="Verdana"/>
                  <a:cs typeface="Verdana"/>
                  <a:sym typeface="Verdana"/>
                </a:rPr>
                <a:t>Title</a:t>
              </a:r>
            </a:p>
            <a:p>
              <a:r>
                <a:rPr lang="en-US" dirty="0">
                  <a:solidFill>
                    <a:schemeClr val="tx2"/>
                  </a:solidFill>
                  <a:latin typeface="Verdana"/>
                  <a:ea typeface="Verdana"/>
                  <a:cs typeface="Verdana"/>
                  <a:sym typeface="Verdana"/>
                </a:rPr>
                <a:t>Unit of measure</a:t>
              </a:r>
            </a:p>
          </p:txBody>
        </p:sp>
      </p:grpSp>
      <p:sp>
        <p:nvSpPr>
          <p:cNvPr id="81" name="doc id"/>
          <p:cNvSpPr txBox="1">
            <a:spLocks noChangeArrowheads="1"/>
          </p:cNvSpPr>
          <p:nvPr/>
        </p:nvSpPr>
        <p:spPr bwMode="gray">
          <a:xfrm>
            <a:off x="9791150" y="23533"/>
            <a:ext cx="343450" cy="10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baseline="0" noProof="0" dirty="0">
              <a:latin typeface="Verdana"/>
              <a:ea typeface="Verdana"/>
              <a:cs typeface="Verdana"/>
              <a:sym typeface="Verdana"/>
            </a:endParaRPr>
          </a:p>
        </p:txBody>
      </p:sp>
      <p:grpSp>
        <p:nvGrpSpPr>
          <p:cNvPr id="58" name="LegendBoxes" hidden="1"/>
          <p:cNvGrpSpPr>
            <a:grpSpLocks/>
          </p:cNvGrpSpPr>
          <p:nvPr/>
        </p:nvGrpSpPr>
        <p:grpSpPr bwMode="auto">
          <a:xfrm>
            <a:off x="9371102" y="985320"/>
            <a:ext cx="811213" cy="996951"/>
            <a:chOff x="4936" y="176"/>
            <a:chExt cx="511" cy="628"/>
          </a:xfrm>
        </p:grpSpPr>
        <p:sp>
          <p:nvSpPr>
            <p:cNvPr id="59" name="Legend1"/>
            <p:cNvSpPr>
              <a:spLocks noChangeArrowheads="1"/>
            </p:cNvSpPr>
            <p:nvPr/>
          </p:nvSpPr>
          <p:spPr bwMode="auto">
            <a:xfrm>
              <a:off x="5096" y="176"/>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60"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sp>
          <p:nvSpPr>
            <p:cNvPr id="61" name="Legend2"/>
            <p:cNvSpPr>
              <a:spLocks noChangeArrowheads="1"/>
            </p:cNvSpPr>
            <p:nvPr/>
          </p:nvSpPr>
          <p:spPr bwMode="auto">
            <a:xfrm>
              <a:off x="5096" y="346"/>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62"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sp>
          <p:nvSpPr>
            <p:cNvPr id="63" name="Legend3"/>
            <p:cNvSpPr>
              <a:spLocks noChangeArrowheads="1"/>
            </p:cNvSpPr>
            <p:nvPr/>
          </p:nvSpPr>
          <p:spPr bwMode="auto">
            <a:xfrm>
              <a:off x="5096" y="517"/>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64"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sp>
          <p:nvSpPr>
            <p:cNvPr id="65" name="Legend4"/>
            <p:cNvSpPr>
              <a:spLocks noChangeArrowheads="1"/>
            </p:cNvSpPr>
            <p:nvPr/>
          </p:nvSpPr>
          <p:spPr bwMode="auto">
            <a:xfrm>
              <a:off x="5096" y="688"/>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66"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grpSp>
      <p:grpSp>
        <p:nvGrpSpPr>
          <p:cNvPr id="67" name="LegendLines" hidden="1"/>
          <p:cNvGrpSpPr>
            <a:grpSpLocks/>
          </p:cNvGrpSpPr>
          <p:nvPr/>
        </p:nvGrpSpPr>
        <p:grpSpPr bwMode="auto">
          <a:xfrm>
            <a:off x="9063037" y="985275"/>
            <a:ext cx="1119188" cy="730251"/>
            <a:chOff x="4750" y="176"/>
            <a:chExt cx="705" cy="460"/>
          </a:xfrm>
        </p:grpSpPr>
        <p:sp>
          <p:nvSpPr>
            <p:cNvPr id="68"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dirty="0">
                <a:latin typeface="Verdana"/>
                <a:ea typeface="Verdana"/>
                <a:cs typeface="Verdana"/>
                <a:sym typeface="Verdana"/>
              </a:endParaRPr>
            </a:p>
          </p:txBody>
        </p:sp>
        <p:sp>
          <p:nvSpPr>
            <p:cNvPr id="69"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dirty="0">
                <a:latin typeface="Verdana"/>
                <a:ea typeface="Verdana"/>
                <a:cs typeface="Verdana"/>
                <a:sym typeface="Verdana"/>
              </a:endParaRPr>
            </a:p>
          </p:txBody>
        </p:sp>
        <p:sp>
          <p:nvSpPr>
            <p:cNvPr id="70"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dirty="0">
                <a:latin typeface="Verdana"/>
                <a:ea typeface="Verdana"/>
                <a:cs typeface="Verdana"/>
                <a:sym typeface="Verdana"/>
              </a:endParaRPr>
            </a:p>
          </p:txBody>
        </p:sp>
        <p:sp>
          <p:nvSpPr>
            <p:cNvPr id="71" name="Legend1"/>
            <p:cNvSpPr>
              <a:spLocks noChangeArrowheads="1"/>
            </p:cNvSpPr>
            <p:nvPr/>
          </p:nvSpPr>
          <p:spPr bwMode="auto">
            <a:xfrm>
              <a:off x="5104" y="176"/>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72" name="Legend2"/>
            <p:cNvSpPr>
              <a:spLocks noChangeArrowheads="1"/>
            </p:cNvSpPr>
            <p:nvPr/>
          </p:nvSpPr>
          <p:spPr bwMode="auto">
            <a:xfrm>
              <a:off x="5104" y="344"/>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73" name="Legend3"/>
            <p:cNvSpPr>
              <a:spLocks noChangeArrowheads="1"/>
            </p:cNvSpPr>
            <p:nvPr/>
          </p:nvSpPr>
          <p:spPr bwMode="auto">
            <a:xfrm>
              <a:off x="5104" y="520"/>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grpSp>
      <p:grpSp>
        <p:nvGrpSpPr>
          <p:cNvPr id="74" name="McKSticker" hidden="1"/>
          <p:cNvGrpSpPr/>
          <p:nvPr/>
        </p:nvGrpSpPr>
        <p:grpSpPr>
          <a:xfrm>
            <a:off x="9043980" y="985275"/>
            <a:ext cx="1090620" cy="212366"/>
            <a:chOff x="7650155" y="285750"/>
            <a:chExt cx="1090620" cy="212366"/>
          </a:xfrm>
        </p:grpSpPr>
        <p:sp>
          <p:nvSpPr>
            <p:cNvPr id="75" name="StickerRectangle"/>
            <p:cNvSpPr>
              <a:spLocks noChangeArrowheads="1"/>
            </p:cNvSpPr>
            <p:nvPr/>
          </p:nvSpPr>
          <p:spPr bwMode="auto">
            <a:xfrm>
              <a:off x="7650155" y="285750"/>
              <a:ext cx="109062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Verdana"/>
                  <a:ea typeface="Verdana"/>
                  <a:cs typeface="Verdana"/>
                  <a:sym typeface="Verdana"/>
                </a:rPr>
                <a:t>PRELIMINARY</a:t>
              </a:r>
            </a:p>
          </p:txBody>
        </p:sp>
        <p:cxnSp>
          <p:nvCxnSpPr>
            <p:cNvPr id="76" name="AutoShape 31"/>
            <p:cNvCxnSpPr>
              <a:cxnSpLocks noChangeShapeType="1"/>
              <a:stCxn id="75" idx="2"/>
              <a:endCxn id="75" idx="4"/>
            </p:cNvCxnSpPr>
            <p:nvPr/>
          </p:nvCxnSpPr>
          <p:spPr bwMode="auto">
            <a:xfrm>
              <a:off x="7650155"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7" name="AutoShape 32"/>
            <p:cNvCxnSpPr>
              <a:cxnSpLocks noChangeShapeType="1"/>
              <a:stCxn id="75" idx="4"/>
              <a:endCxn id="75" idx="6"/>
            </p:cNvCxnSpPr>
            <p:nvPr/>
          </p:nvCxnSpPr>
          <p:spPr bwMode="auto">
            <a:xfrm>
              <a:off x="7650155" y="498116"/>
              <a:ext cx="109062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78" name="LegendMoons" hidden="1"/>
          <p:cNvGrpSpPr/>
          <p:nvPr/>
        </p:nvGrpSpPr>
        <p:grpSpPr>
          <a:xfrm>
            <a:off x="9304170" y="985275"/>
            <a:ext cx="878520" cy="1306516"/>
            <a:chOff x="6655594" y="273840"/>
            <a:chExt cx="878520" cy="1306516"/>
          </a:xfrm>
        </p:grpSpPr>
        <p:grpSp>
          <p:nvGrpSpPr>
            <p:cNvPr id="79" name="MoonLegend1"/>
            <p:cNvGrpSpPr>
              <a:grpSpLocks noChangeAspect="1"/>
            </p:cNvGrpSpPr>
            <p:nvPr>
              <p:custDataLst>
                <p:tags r:id="rId11"/>
              </p:custDataLst>
            </p:nvPr>
          </p:nvGrpSpPr>
          <p:grpSpPr bwMode="auto">
            <a:xfrm>
              <a:off x="6655594" y="273840"/>
              <a:ext cx="209550" cy="209551"/>
              <a:chOff x="4533" y="183"/>
              <a:chExt cx="144" cy="144"/>
            </a:xfrm>
          </p:grpSpPr>
          <p:sp>
            <p:nvSpPr>
              <p:cNvPr id="98" name="Oval 38"/>
              <p:cNvSpPr>
                <a:spLocks noChangeAspect="1" noChangeArrowheads="1"/>
              </p:cNvSpPr>
              <p:nvPr>
                <p:custDataLst>
                  <p:tags r:id="rId24"/>
                </p:custDataLst>
              </p:nvPr>
            </p:nvSpPr>
            <p:spPr bwMode="blackWhite">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sp>
            <p:nvSpPr>
              <p:cNvPr id="99" name="Arc 39" hidden="1"/>
              <p:cNvSpPr>
                <a:spLocks noChangeAspect="1"/>
              </p:cNvSpPr>
              <p:nvPr>
                <p:custDataLst>
                  <p:tags r:id="rId25"/>
                </p:custDataLst>
              </p:nvPr>
            </p:nvSpPr>
            <p:spPr bwMode="black">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grpSp>
        <p:grpSp>
          <p:nvGrpSpPr>
            <p:cNvPr id="80" name="MoonLegend2"/>
            <p:cNvGrpSpPr>
              <a:grpSpLocks noChangeAspect="1"/>
            </p:cNvGrpSpPr>
            <p:nvPr>
              <p:custDataLst>
                <p:tags r:id="rId12"/>
              </p:custDataLst>
            </p:nvPr>
          </p:nvGrpSpPr>
          <p:grpSpPr bwMode="auto">
            <a:xfrm>
              <a:off x="6655594" y="548081"/>
              <a:ext cx="209550" cy="209551"/>
              <a:chOff x="1694" y="2044"/>
              <a:chExt cx="160" cy="160"/>
            </a:xfrm>
          </p:grpSpPr>
          <p:sp>
            <p:nvSpPr>
              <p:cNvPr id="96" name="Oval 41"/>
              <p:cNvSpPr>
                <a:spLocks noChangeAspect="1" noChangeArrowheads="1"/>
              </p:cNvSpPr>
              <p:nvPr>
                <p:custDataLst>
                  <p:tags r:id="rId22"/>
                </p:custDataLst>
              </p:nvPr>
            </p:nvSpPr>
            <p:spPr bwMode="blackWhite">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sp>
            <p:nvSpPr>
              <p:cNvPr id="97" name="Arc 42"/>
              <p:cNvSpPr>
                <a:spLocks noChangeAspect="1"/>
              </p:cNvSpPr>
              <p:nvPr>
                <p:custDataLst>
                  <p:tags r:id="rId23"/>
                </p:custDataLst>
              </p:nvPr>
            </p:nvSpPr>
            <p:spPr bwMode="black">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grpSp>
        <p:grpSp>
          <p:nvGrpSpPr>
            <p:cNvPr id="82"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4" name="Oval 47"/>
              <p:cNvSpPr>
                <a:spLocks noChangeAspect="1" noChangeArrowheads="1"/>
              </p:cNvSpPr>
              <p:nvPr>
                <p:custDataLst>
                  <p:tags r:id="rId20"/>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sp>
            <p:nvSpPr>
              <p:cNvPr id="95" name="Arc 48"/>
              <p:cNvSpPr>
                <a:spLocks noChangeAspect="1"/>
              </p:cNvSpPr>
              <p:nvPr>
                <p:custDataLst>
                  <p:tags r:id="rId21"/>
                </p:custDataLst>
              </p:nvPr>
            </p:nvSpPr>
            <p:spPr bwMode="black">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grpSp>
        <p:grpSp>
          <p:nvGrpSpPr>
            <p:cNvPr id="83"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2" name="Oval 50"/>
              <p:cNvSpPr>
                <a:spLocks noChangeAspect="1" noChangeArrowheads="1"/>
              </p:cNvSpPr>
              <p:nvPr>
                <p:custDataLst>
                  <p:tags r:id="rId18"/>
                </p:custDataLst>
              </p:nvPr>
            </p:nvSpPr>
            <p:spPr bwMode="blackWhite">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sp>
            <p:nvSpPr>
              <p:cNvPr id="93" name="Oval 51"/>
              <p:cNvSpPr>
                <a:spLocks noChangeAspect="1" noChangeArrowheads="1"/>
              </p:cNvSpPr>
              <p:nvPr>
                <p:custDataLst>
                  <p:tags r:id="rId19"/>
                </p:custDataLst>
              </p:nvPr>
            </p:nvSpPr>
            <p:spPr bwMode="black">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grpSp>
        <p:sp>
          <p:nvSpPr>
            <p:cNvPr id="84" name="Legend1"/>
            <p:cNvSpPr>
              <a:spLocks noChangeArrowheads="1"/>
            </p:cNvSpPr>
            <p:nvPr/>
          </p:nvSpPr>
          <p:spPr bwMode="auto">
            <a:xfrm>
              <a:off x="6976269" y="286540"/>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85" name="Legend2"/>
            <p:cNvSpPr>
              <a:spLocks noChangeArrowheads="1"/>
            </p:cNvSpPr>
            <p:nvPr/>
          </p:nvSpPr>
          <p:spPr bwMode="auto">
            <a:xfrm>
              <a:off x="6976269" y="561178"/>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86" name="Legend3"/>
            <p:cNvSpPr>
              <a:spLocks noChangeArrowheads="1"/>
            </p:cNvSpPr>
            <p:nvPr/>
          </p:nvSpPr>
          <p:spPr bwMode="auto">
            <a:xfrm>
              <a:off x="6976269" y="835817"/>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87" name="Legend4"/>
            <p:cNvSpPr>
              <a:spLocks noChangeArrowheads="1"/>
            </p:cNvSpPr>
            <p:nvPr/>
          </p:nvSpPr>
          <p:spPr bwMode="auto">
            <a:xfrm>
              <a:off x="6976269" y="1107280"/>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sp>
          <p:nvSpPr>
            <p:cNvPr id="88" name="Legend5"/>
            <p:cNvSpPr>
              <a:spLocks noChangeArrowheads="1"/>
            </p:cNvSpPr>
            <p:nvPr/>
          </p:nvSpPr>
          <p:spPr bwMode="auto">
            <a:xfrm>
              <a:off x="6976269" y="1383505"/>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Verdana"/>
                  <a:ea typeface="Verdana"/>
                  <a:cs typeface="Verdana"/>
                  <a:sym typeface="Verdana"/>
                </a:rPr>
                <a:t>Legend</a:t>
              </a:r>
            </a:p>
          </p:txBody>
        </p:sp>
        <p:grpSp>
          <p:nvGrpSpPr>
            <p:cNvPr id="89" name="MoonLegend3"/>
            <p:cNvGrpSpPr>
              <a:grpSpLocks noChangeAspect="1"/>
            </p:cNvGrpSpPr>
            <p:nvPr>
              <p:custDataLst>
                <p:tags r:id="rId15"/>
              </p:custDataLst>
            </p:nvPr>
          </p:nvGrpSpPr>
          <p:grpSpPr bwMode="auto">
            <a:xfrm>
              <a:off x="6655594" y="822322"/>
              <a:ext cx="209550" cy="209551"/>
              <a:chOff x="4495" y="1198"/>
              <a:chExt cx="160" cy="160"/>
            </a:xfrm>
          </p:grpSpPr>
          <p:sp>
            <p:nvSpPr>
              <p:cNvPr id="90" name="Oval 47"/>
              <p:cNvSpPr>
                <a:spLocks noChangeAspect="1" noChangeArrowheads="1"/>
              </p:cNvSpPr>
              <p:nvPr>
                <p:custDataLst>
                  <p:tags r:id="rId16"/>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sp>
            <p:nvSpPr>
              <p:cNvPr id="91" name="Arc 48"/>
              <p:cNvSpPr>
                <a:spLocks noChangeAspect="1"/>
              </p:cNvSpPr>
              <p:nvPr>
                <p:custDataLst>
                  <p:tags r:id="rId17"/>
                </p:custDataLst>
              </p:nvPr>
            </p:nvSpPr>
            <p:spPr bwMode="black">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dirty="0">
                  <a:latin typeface="Verdana"/>
                  <a:ea typeface="Verdana"/>
                  <a:cs typeface="Verdana"/>
                  <a:sym typeface="Verdana"/>
                </a:endParaRPr>
              </a:p>
            </p:txBody>
          </p:sp>
        </p:grpSp>
      </p:grpSp>
      <p:sp>
        <p:nvSpPr>
          <p:cNvPr id="100" name="Rectangle 3"/>
          <p:cNvSpPr/>
          <p:nvPr userDrawn="1"/>
        </p:nvSpPr>
        <p:spPr>
          <a:xfrm rot="16200000">
            <a:off x="-2490789" y="2490788"/>
            <a:ext cx="5861053" cy="879474"/>
          </a:xfrm>
          <a:prstGeom prst="rect">
            <a:avLst/>
          </a:prstGeom>
          <a:gradFill>
            <a:gsLst>
              <a:gs pos="50000">
                <a:schemeClr val="bg1"/>
              </a:gs>
              <a:gs pos="100000">
                <a:srgbClr val="34699D"/>
              </a:gs>
              <a:gs pos="74000">
                <a:srgbClr val="88D4F3"/>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pic>
        <p:nvPicPr>
          <p:cNvPr id="5" name="Immagine 4"/>
          <p:cNvPicPr>
            <a:picLocks noChangeAspect="1"/>
          </p:cNvPicPr>
          <p:nvPr userDrawn="1"/>
        </p:nvPicPr>
        <p:blipFill>
          <a:blip r:embed="rId28"/>
          <a:stretch>
            <a:fillRect/>
          </a:stretch>
        </p:blipFill>
        <p:spPr>
          <a:xfrm>
            <a:off x="414778" y="665497"/>
            <a:ext cx="9407525" cy="453005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8" r:id="rId2"/>
    <p:sldLayoutId id="2147483667" r:id="rId3"/>
    <p:sldLayoutId id="2147483669" r:id="rId4"/>
    <p:sldLayoutId id="2147483670" r:id="rId5"/>
    <p:sldLayoutId id="2147483683" r:id="rId6"/>
  </p:sldLayoutIdLst>
  <p:hf hdr="0" ftr="0" dt="0"/>
  <p:txStyles>
    <p:titleStyle>
      <a:lvl1pPr algn="l" defTabSz="895350" rtl="0" eaLnBrk="1" fontAlgn="base" hangingPunct="1">
        <a:spcBef>
          <a:spcPct val="0"/>
        </a:spcBef>
        <a:spcAft>
          <a:spcPct val="0"/>
        </a:spcAft>
        <a:tabLst>
          <a:tab pos="269875" algn="l"/>
        </a:tabLst>
        <a:defRPr sz="2200" b="0" baseline="0">
          <a:solidFill>
            <a:schemeClr val="tx2"/>
          </a:solidFill>
          <a:latin typeface="Verdana"/>
          <a:ea typeface="Verdana"/>
          <a:cs typeface="Verdana"/>
          <a:sym typeface="Verdana"/>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lang="en-US" sz="1600" kern="1200" baseline="0" noProof="0" dirty="0" smtClean="0">
          <a:solidFill>
            <a:srgbClr val="000000"/>
          </a:solidFill>
          <a:latin typeface="Verdana"/>
          <a:ea typeface="Verdana"/>
          <a:cs typeface="Verdana"/>
        </a:defRPr>
      </a:lvl1pPr>
      <a:lvl2pPr marL="193675" indent="-192088" algn="l" defTabSz="895350" rtl="0" eaLnBrk="1" fontAlgn="base" hangingPunct="1">
        <a:spcBef>
          <a:spcPct val="0"/>
        </a:spcBef>
        <a:spcAft>
          <a:spcPct val="0"/>
        </a:spcAft>
        <a:buClr>
          <a:schemeClr val="tx2"/>
        </a:buClr>
        <a:buSzPct val="145000"/>
        <a:buFont typeface="Arial" pitchFamily="34" charset="0"/>
        <a:buChar char="•"/>
        <a:defRPr lang="en-US" sz="1600" kern="1200" baseline="0" noProof="0" dirty="0" smtClean="0">
          <a:solidFill>
            <a:srgbClr val="000000"/>
          </a:solidFill>
          <a:latin typeface="Verdana"/>
          <a:ea typeface="Verdana"/>
          <a:cs typeface="Verdana"/>
        </a:defRPr>
      </a:lvl2pPr>
      <a:lvl3pPr marL="457200" indent="-261938" algn="l" defTabSz="895350" rtl="0" eaLnBrk="1" fontAlgn="base" hangingPunct="1">
        <a:spcBef>
          <a:spcPct val="0"/>
        </a:spcBef>
        <a:spcAft>
          <a:spcPct val="0"/>
        </a:spcAft>
        <a:buClr>
          <a:schemeClr val="accent4"/>
        </a:buClr>
        <a:buSzPct val="80000"/>
        <a:buFont typeface="Wingdings 3" pitchFamily="18" charset="2"/>
        <a:buChar char=""/>
        <a:defRPr lang="en-US" sz="1600" kern="1200" baseline="0" noProof="0" dirty="0" smtClean="0">
          <a:solidFill>
            <a:srgbClr val="000000"/>
          </a:solidFill>
          <a:latin typeface="Verdana"/>
          <a:ea typeface="Verdana"/>
          <a:cs typeface="Verdana"/>
        </a:defRPr>
      </a:lvl3pPr>
      <a:lvl4pPr marL="587375" indent="-206375" algn="l" defTabSz="895350" rtl="0" eaLnBrk="1" fontAlgn="base" hangingPunct="1">
        <a:spcBef>
          <a:spcPct val="0"/>
        </a:spcBef>
        <a:spcAft>
          <a:spcPct val="0"/>
        </a:spcAft>
        <a:buClr>
          <a:schemeClr val="tx2"/>
        </a:buClr>
        <a:buSzPct val="100000"/>
        <a:buFont typeface="Arial" pitchFamily="34" charset="0"/>
        <a:buChar char="–"/>
        <a:defRPr lang="en-US" sz="1600" kern="1200" baseline="0" noProof="0" dirty="0" smtClean="0">
          <a:solidFill>
            <a:srgbClr val="000000"/>
          </a:solidFill>
          <a:latin typeface="Verdana"/>
          <a:ea typeface="Verdana"/>
          <a:cs typeface="Verdana"/>
        </a:defRPr>
      </a:lvl4pPr>
      <a:lvl5pPr marL="715963" indent="-122238" algn="l" defTabSz="895350" rtl="0" eaLnBrk="1" fontAlgn="base" hangingPunct="1">
        <a:spcBef>
          <a:spcPct val="0"/>
        </a:spcBef>
        <a:spcAft>
          <a:spcPct val="0"/>
        </a:spcAft>
        <a:buClr>
          <a:schemeClr val="tx2"/>
        </a:buClr>
        <a:buSzPct val="89000"/>
        <a:buFont typeface="Arial" charset="0"/>
        <a:buChar char="-"/>
        <a:defRPr lang="en-US" sz="1600" kern="1200" baseline="0" noProof="0" dirty="0" smtClean="0">
          <a:solidFill>
            <a:srgbClr val="000000"/>
          </a:solidFill>
          <a:latin typeface="Verdana"/>
          <a:ea typeface="Verdana"/>
          <a:cs typeface="Verdana"/>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7"/>
            </p:custDataLst>
            <p:extLst>
              <p:ext uri="{D42A27DB-BD31-4B8C-83A1-F6EECF244321}">
                <p14:modId xmlns:p14="http://schemas.microsoft.com/office/powerpoint/2010/main" val="288753929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25" imgW="360" imgH="360" progId="TCLayout.ActiveDocument.1">
                  <p:embed/>
                </p:oleObj>
              </mc:Choice>
              <mc:Fallback>
                <p:oleObj name="Diapositiva think-cell"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gray">
          <a:xfrm rot="5400000">
            <a:off x="9177744" y="1686309"/>
            <a:ext cx="232916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dirty="0">
                <a:solidFill>
                  <a:srgbClr val="000000"/>
                </a:solidFill>
                <a:latin typeface="Verdana"/>
                <a:ea typeface="Verdana"/>
                <a:cs typeface="Verdana"/>
                <a:sym typeface="Verdana"/>
              </a:rPr>
              <a:t>Last Modified 19/03/2013 20:45 Romance Standard Time</a:t>
            </a:r>
            <a:endParaRPr lang="en-US" dirty="0">
              <a:solidFill>
                <a:srgbClr val="000000"/>
              </a:solidFill>
              <a:latin typeface="Verdana"/>
              <a:ea typeface="Verdana"/>
              <a:cs typeface="Verdana"/>
              <a:sym typeface="Verdana"/>
            </a:endParaRPr>
          </a:p>
        </p:txBody>
      </p:sp>
      <p:sp>
        <p:nvSpPr>
          <p:cNvPr id="1035" name="Printed" hidden="1"/>
          <p:cNvSpPr txBox="1">
            <a:spLocks noChangeArrowheads="1"/>
          </p:cNvSpPr>
          <p:nvPr/>
        </p:nvSpPr>
        <p:spPr bwMode="gray">
          <a:xfrm rot="5400000">
            <a:off x="9323661" y="3581861"/>
            <a:ext cx="2037417"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dirty="0">
                <a:solidFill>
                  <a:srgbClr val="000000"/>
                </a:solidFill>
                <a:latin typeface="Verdana"/>
                <a:ea typeface="Verdana"/>
                <a:cs typeface="Verdana"/>
                <a:sym typeface="Verdana"/>
              </a:rPr>
              <a:t>Printed 04.03.2013 00:00 W. Europe Standard Time</a:t>
            </a:r>
            <a:endParaRPr lang="en-US" dirty="0">
              <a:solidFill>
                <a:srgbClr val="000000"/>
              </a:solidFill>
              <a:latin typeface="Verdana"/>
              <a:ea typeface="Verdana"/>
              <a:cs typeface="Verdana"/>
              <a:sym typeface="Verdana"/>
            </a:endParaRPr>
          </a:p>
        </p:txBody>
      </p:sp>
      <p:grpSp>
        <p:nvGrpSpPr>
          <p:cNvPr id="12" name="McK Slide Elements" hidden="1"/>
          <p:cNvGrpSpPr>
            <a:grpSpLocks/>
          </p:cNvGrpSpPr>
          <p:nvPr/>
        </p:nvGrpSpPr>
        <p:grpSpPr bwMode="auto">
          <a:xfrm>
            <a:off x="582664" y="5371477"/>
            <a:ext cx="8073641" cy="354374"/>
            <a:chOff x="75" y="3901"/>
            <a:chExt cx="4538" cy="256"/>
          </a:xfrm>
        </p:grpSpPr>
        <p:sp>
          <p:nvSpPr>
            <p:cNvPr id="13" name="McK 4. Footnote"/>
            <p:cNvSpPr txBox="1">
              <a:spLocks noChangeArrowheads="1"/>
            </p:cNvSpPr>
            <p:nvPr/>
          </p:nvSpPr>
          <p:spPr bwMode="auto">
            <a:xfrm>
              <a:off x="75" y="3901"/>
              <a:ext cx="4538"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Verdana"/>
                  <a:ea typeface="Verdana"/>
                  <a:cs typeface="Verdana"/>
                  <a:sym typeface="Verdana"/>
                </a:rPr>
                <a:t>1 Footnote</a:t>
              </a:r>
            </a:p>
          </p:txBody>
        </p:sp>
        <p:sp>
          <p:nvSpPr>
            <p:cNvPr id="14" name="McK 5. Source"/>
            <p:cNvSpPr>
              <a:spLocks noChangeArrowheads="1"/>
            </p:cNvSpPr>
            <p:nvPr/>
          </p:nvSpPr>
          <p:spPr bwMode="auto">
            <a:xfrm>
              <a:off x="77" y="4046"/>
              <a:ext cx="428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549275" indent="-549275" defTabSz="895350">
                <a:tabLst>
                  <a:tab pos="546100" algn="l"/>
                </a:tabLst>
              </a:pPr>
              <a:r>
                <a:rPr lang="en-US" sz="1000" dirty="0">
                  <a:solidFill>
                    <a:srgbClr val="000000"/>
                  </a:solidFill>
                  <a:latin typeface="Verdana"/>
                  <a:ea typeface="Verdana"/>
                  <a:cs typeface="Verdana"/>
                  <a:sym typeface="Verdana"/>
                </a:rPr>
                <a:t>Source: Source</a:t>
              </a:r>
            </a:p>
          </p:txBody>
        </p:sp>
      </p:grpSp>
      <p:sp>
        <p:nvSpPr>
          <p:cNvPr id="18" name="Slide Number Placeholder 1"/>
          <p:cNvSpPr>
            <a:spLocks noGrp="1"/>
          </p:cNvSpPr>
          <p:nvPr>
            <p:ph type="sldNum" sz="quarter" idx="4"/>
          </p:nvPr>
        </p:nvSpPr>
        <p:spPr bwMode="gray">
          <a:xfrm>
            <a:off x="343355" y="5572002"/>
            <a:ext cx="242815" cy="153888"/>
          </a:xfrm>
          <a:prstGeom prst="rect">
            <a:avLst/>
          </a:prstGeom>
        </p:spPr>
        <p:txBody>
          <a:bodyPr vert="horz" wrap="square" lIns="0" tIns="0" rIns="0" bIns="0" rtlCol="0" anchor="ctr">
            <a:spAutoFit/>
          </a:bodyPr>
          <a:lstStyle>
            <a:lvl1pPr algn="l">
              <a:defRPr lang="en-US" sz="1000" kern="1200" baseline="0" smtClean="0">
                <a:solidFill>
                  <a:schemeClr val="tx1"/>
                </a:solidFill>
                <a:latin typeface="Verdana"/>
                <a:ea typeface="Verdana"/>
                <a:cs typeface="Verdana"/>
                <a:sym typeface="Verdana"/>
              </a:defRPr>
            </a:lvl1pPr>
          </a:lstStyle>
          <a:p>
            <a:fld id="{42C328C1-A84F-4A39-A664-DBA00541A8C6}" type="slidenum">
              <a:rPr>
                <a:solidFill>
                  <a:srgbClr val="000000"/>
                </a:solidFill>
              </a:rPr>
              <a:pPr/>
              <a:t>‹N›</a:t>
            </a:fld>
            <a:endParaRPr dirty="0">
              <a:solidFill>
                <a:srgbClr val="000000"/>
              </a:solidFill>
            </a:endParaRPr>
          </a:p>
        </p:txBody>
      </p:sp>
      <p:sp>
        <p:nvSpPr>
          <p:cNvPr id="253" name="McK 1. On-page tracker" hidden="1"/>
          <p:cNvSpPr>
            <a:spLocks noChangeArrowheads="1"/>
          </p:cNvSpPr>
          <p:nvPr>
            <p:custDataLst>
              <p:tags r:id="rId8"/>
            </p:custDataLst>
          </p:nvPr>
        </p:nvSpPr>
        <p:spPr bwMode="auto">
          <a:xfrm>
            <a:off x="582622" y="23533"/>
            <a:ext cx="7277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200" dirty="0">
                <a:solidFill>
                  <a:srgbClr val="808080"/>
                </a:solidFill>
                <a:latin typeface="Verdana"/>
                <a:ea typeface="Verdana"/>
                <a:cs typeface="Verdana"/>
                <a:sym typeface="Verdana"/>
              </a:rPr>
              <a:t>TRACKER</a:t>
            </a:r>
          </a:p>
        </p:txBody>
      </p:sp>
      <p:sp>
        <p:nvSpPr>
          <p:cNvPr id="254" name="McK 3. Unit of measure" hidden="1"/>
          <p:cNvSpPr txBox="1">
            <a:spLocks noChangeArrowheads="1"/>
          </p:cNvSpPr>
          <p:nvPr>
            <p:custDataLst>
              <p:tags r:id="rId9"/>
            </p:custDataLst>
          </p:nvPr>
        </p:nvSpPr>
        <p:spPr bwMode="auto">
          <a:xfrm>
            <a:off x="582613" y="923174"/>
            <a:ext cx="42525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600" dirty="0">
                <a:solidFill>
                  <a:srgbClr val="000000"/>
                </a:solidFill>
                <a:latin typeface="Verdana"/>
                <a:ea typeface="Verdana"/>
                <a:cs typeface="Verdana"/>
                <a:sym typeface="Verdana"/>
              </a:rPr>
              <a:t>Unit of measure</a:t>
            </a:r>
          </a:p>
        </p:txBody>
      </p:sp>
      <p:grpSp>
        <p:nvGrpSpPr>
          <p:cNvPr id="255" name="ACET" hidden="1"/>
          <p:cNvGrpSpPr>
            <a:grpSpLocks/>
          </p:cNvGrpSpPr>
          <p:nvPr/>
        </p:nvGrpSpPr>
        <p:grpSpPr bwMode="auto">
          <a:xfrm>
            <a:off x="2913561" y="1396617"/>
            <a:ext cx="4959714" cy="510800"/>
            <a:chOff x="915" y="661"/>
            <a:chExt cx="2686" cy="369"/>
          </a:xfrm>
        </p:grpSpPr>
        <p:cxnSp>
          <p:nvCxnSpPr>
            <p:cNvPr id="256" name="AutoShape 70"/>
            <p:cNvCxnSpPr>
              <a:cxnSpLocks noChangeShapeType="1"/>
              <a:stCxn id="257" idx="4"/>
              <a:endCxn id="257"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7" name="AutoShape 71"/>
            <p:cNvSpPr>
              <a:spLocks noChangeArrowheads="1"/>
            </p:cNvSpPr>
            <p:nvPr/>
          </p:nvSpPr>
          <p:spPr bwMode="auto">
            <a:xfrm>
              <a:off x="915" y="661"/>
              <a:ext cx="2686" cy="36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Verdana"/>
                  <a:ea typeface="Verdana"/>
                  <a:cs typeface="Verdana"/>
                  <a:sym typeface="Verdana"/>
                </a:rPr>
                <a:t>Title</a:t>
              </a:r>
            </a:p>
            <a:p>
              <a:r>
                <a:rPr lang="en-US" dirty="0">
                  <a:solidFill>
                    <a:srgbClr val="000000"/>
                  </a:solidFill>
                  <a:latin typeface="Verdana"/>
                  <a:ea typeface="Verdana"/>
                  <a:cs typeface="Verdana"/>
                  <a:sym typeface="Verdana"/>
                </a:rPr>
                <a:t>Unit of measure</a:t>
              </a:r>
            </a:p>
          </p:txBody>
        </p:sp>
      </p:grpSp>
      <p:sp>
        <p:nvSpPr>
          <p:cNvPr id="81" name="doc id"/>
          <p:cNvSpPr txBox="1">
            <a:spLocks noChangeArrowheads="1"/>
          </p:cNvSpPr>
          <p:nvPr/>
        </p:nvSpPr>
        <p:spPr bwMode="gray">
          <a:xfrm>
            <a:off x="9791150" y="23533"/>
            <a:ext cx="343450" cy="10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000000"/>
              </a:solidFill>
              <a:latin typeface="Verdana"/>
              <a:ea typeface="Verdana"/>
              <a:cs typeface="Verdana"/>
              <a:sym typeface="Verdana"/>
            </a:endParaRPr>
          </a:p>
        </p:txBody>
      </p:sp>
      <p:grpSp>
        <p:nvGrpSpPr>
          <p:cNvPr id="58" name="LegendBoxes" hidden="1"/>
          <p:cNvGrpSpPr>
            <a:grpSpLocks/>
          </p:cNvGrpSpPr>
          <p:nvPr/>
        </p:nvGrpSpPr>
        <p:grpSpPr bwMode="auto">
          <a:xfrm>
            <a:off x="9371102" y="985320"/>
            <a:ext cx="811213" cy="996951"/>
            <a:chOff x="4936" y="176"/>
            <a:chExt cx="511" cy="628"/>
          </a:xfrm>
        </p:grpSpPr>
        <p:sp>
          <p:nvSpPr>
            <p:cNvPr id="59" name="Legend1"/>
            <p:cNvSpPr>
              <a:spLocks noChangeArrowheads="1"/>
            </p:cNvSpPr>
            <p:nvPr/>
          </p:nvSpPr>
          <p:spPr bwMode="auto">
            <a:xfrm>
              <a:off x="5096" y="176"/>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60"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61" name="Legend2"/>
            <p:cNvSpPr>
              <a:spLocks noChangeArrowheads="1"/>
            </p:cNvSpPr>
            <p:nvPr/>
          </p:nvSpPr>
          <p:spPr bwMode="auto">
            <a:xfrm>
              <a:off x="5096" y="346"/>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62"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63" name="Legend3"/>
            <p:cNvSpPr>
              <a:spLocks noChangeArrowheads="1"/>
            </p:cNvSpPr>
            <p:nvPr/>
          </p:nvSpPr>
          <p:spPr bwMode="auto">
            <a:xfrm>
              <a:off x="5096" y="517"/>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64"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65" name="Legend4"/>
            <p:cNvSpPr>
              <a:spLocks noChangeArrowheads="1"/>
            </p:cNvSpPr>
            <p:nvPr/>
          </p:nvSpPr>
          <p:spPr bwMode="auto">
            <a:xfrm>
              <a:off x="5096" y="688"/>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66"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nvGrpSpPr>
          <p:cNvPr id="67" name="LegendLines" hidden="1"/>
          <p:cNvGrpSpPr>
            <a:grpSpLocks/>
          </p:cNvGrpSpPr>
          <p:nvPr/>
        </p:nvGrpSpPr>
        <p:grpSpPr bwMode="auto">
          <a:xfrm>
            <a:off x="9063037" y="985275"/>
            <a:ext cx="1119188" cy="730251"/>
            <a:chOff x="4750" y="176"/>
            <a:chExt cx="705" cy="460"/>
          </a:xfrm>
        </p:grpSpPr>
        <p:sp>
          <p:nvSpPr>
            <p:cNvPr id="68"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Verdana"/>
                <a:ea typeface="Verdana"/>
                <a:cs typeface="Verdana"/>
                <a:sym typeface="Verdana"/>
              </a:endParaRPr>
            </a:p>
          </p:txBody>
        </p:sp>
        <p:sp>
          <p:nvSpPr>
            <p:cNvPr id="69"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Verdana"/>
                <a:ea typeface="Verdana"/>
                <a:cs typeface="Verdana"/>
                <a:sym typeface="Verdana"/>
              </a:endParaRPr>
            </a:p>
          </p:txBody>
        </p:sp>
        <p:sp>
          <p:nvSpPr>
            <p:cNvPr id="70"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Verdana"/>
                <a:ea typeface="Verdana"/>
                <a:cs typeface="Verdana"/>
                <a:sym typeface="Verdana"/>
              </a:endParaRPr>
            </a:p>
          </p:txBody>
        </p:sp>
        <p:sp>
          <p:nvSpPr>
            <p:cNvPr id="71" name="Legend1"/>
            <p:cNvSpPr>
              <a:spLocks noChangeArrowheads="1"/>
            </p:cNvSpPr>
            <p:nvPr/>
          </p:nvSpPr>
          <p:spPr bwMode="auto">
            <a:xfrm>
              <a:off x="5104" y="176"/>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72" name="Legend2"/>
            <p:cNvSpPr>
              <a:spLocks noChangeArrowheads="1"/>
            </p:cNvSpPr>
            <p:nvPr/>
          </p:nvSpPr>
          <p:spPr bwMode="auto">
            <a:xfrm>
              <a:off x="5104" y="344"/>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73" name="Legend3"/>
            <p:cNvSpPr>
              <a:spLocks noChangeArrowheads="1"/>
            </p:cNvSpPr>
            <p:nvPr/>
          </p:nvSpPr>
          <p:spPr bwMode="auto">
            <a:xfrm>
              <a:off x="5104" y="520"/>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grpSp>
      <p:grpSp>
        <p:nvGrpSpPr>
          <p:cNvPr id="74" name="McKSticker" hidden="1"/>
          <p:cNvGrpSpPr/>
          <p:nvPr/>
        </p:nvGrpSpPr>
        <p:grpSpPr>
          <a:xfrm>
            <a:off x="9043980" y="985275"/>
            <a:ext cx="1090620" cy="212366"/>
            <a:chOff x="7650155" y="285750"/>
            <a:chExt cx="1090620" cy="212366"/>
          </a:xfrm>
        </p:grpSpPr>
        <p:sp>
          <p:nvSpPr>
            <p:cNvPr id="75" name="StickerRectangle"/>
            <p:cNvSpPr>
              <a:spLocks noChangeArrowheads="1"/>
            </p:cNvSpPr>
            <p:nvPr/>
          </p:nvSpPr>
          <p:spPr bwMode="auto">
            <a:xfrm>
              <a:off x="7650155" y="285750"/>
              <a:ext cx="109062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0000"/>
                </a:buClr>
              </a:pPr>
              <a:r>
                <a:rPr lang="en-US" sz="1200" dirty="0">
                  <a:solidFill>
                    <a:srgbClr val="808080"/>
                  </a:solidFill>
                  <a:latin typeface="Verdana"/>
                  <a:ea typeface="Verdana"/>
                  <a:cs typeface="Verdana"/>
                  <a:sym typeface="Verdana"/>
                </a:rPr>
                <a:t>PRELIMINARY</a:t>
              </a:r>
            </a:p>
          </p:txBody>
        </p:sp>
        <p:cxnSp>
          <p:nvCxnSpPr>
            <p:cNvPr id="76" name="AutoShape 31"/>
            <p:cNvCxnSpPr>
              <a:cxnSpLocks noChangeShapeType="1"/>
              <a:stCxn id="75" idx="2"/>
              <a:endCxn id="75" idx="4"/>
            </p:cNvCxnSpPr>
            <p:nvPr/>
          </p:nvCxnSpPr>
          <p:spPr bwMode="auto">
            <a:xfrm>
              <a:off x="7650155"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7" name="AutoShape 32"/>
            <p:cNvCxnSpPr>
              <a:cxnSpLocks noChangeShapeType="1"/>
              <a:stCxn id="75" idx="4"/>
              <a:endCxn id="75" idx="6"/>
            </p:cNvCxnSpPr>
            <p:nvPr/>
          </p:nvCxnSpPr>
          <p:spPr bwMode="auto">
            <a:xfrm>
              <a:off x="7650155" y="498116"/>
              <a:ext cx="109062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78" name="LegendMoons" hidden="1"/>
          <p:cNvGrpSpPr/>
          <p:nvPr/>
        </p:nvGrpSpPr>
        <p:grpSpPr>
          <a:xfrm>
            <a:off x="9304170" y="985275"/>
            <a:ext cx="878520" cy="1306516"/>
            <a:chOff x="6655594" y="273840"/>
            <a:chExt cx="878520" cy="1306516"/>
          </a:xfrm>
        </p:grpSpPr>
        <p:grpSp>
          <p:nvGrpSpPr>
            <p:cNvPr id="79" name="MoonLegend1"/>
            <p:cNvGrpSpPr>
              <a:grpSpLocks noChangeAspect="1"/>
            </p:cNvGrpSpPr>
            <p:nvPr>
              <p:custDataLst>
                <p:tags r:id="rId10"/>
              </p:custDataLst>
            </p:nvPr>
          </p:nvGrpSpPr>
          <p:grpSpPr bwMode="auto">
            <a:xfrm>
              <a:off x="6655594" y="273840"/>
              <a:ext cx="209550" cy="209551"/>
              <a:chOff x="4533" y="183"/>
              <a:chExt cx="144" cy="144"/>
            </a:xfrm>
          </p:grpSpPr>
          <p:sp>
            <p:nvSpPr>
              <p:cNvPr id="98" name="Oval 38"/>
              <p:cNvSpPr>
                <a:spLocks noChangeAspect="1" noChangeArrowheads="1"/>
              </p:cNvSpPr>
              <p:nvPr>
                <p:custDataLst>
                  <p:tags r:id="rId23"/>
                </p:custDataLst>
              </p:nvPr>
            </p:nvSpPr>
            <p:spPr bwMode="blackWhite">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9" name="Arc 39" hidden="1"/>
              <p:cNvSpPr>
                <a:spLocks noChangeAspect="1"/>
              </p:cNvSpPr>
              <p:nvPr>
                <p:custDataLst>
                  <p:tags r:id="rId24"/>
                </p:custDataLst>
              </p:nvPr>
            </p:nvSpPr>
            <p:spPr bwMode="black">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nvGrpSpPr>
            <p:cNvPr id="80" name="MoonLegend2"/>
            <p:cNvGrpSpPr>
              <a:grpSpLocks noChangeAspect="1"/>
            </p:cNvGrpSpPr>
            <p:nvPr>
              <p:custDataLst>
                <p:tags r:id="rId11"/>
              </p:custDataLst>
            </p:nvPr>
          </p:nvGrpSpPr>
          <p:grpSpPr bwMode="auto">
            <a:xfrm>
              <a:off x="6655594" y="548081"/>
              <a:ext cx="209550" cy="209551"/>
              <a:chOff x="1694" y="2044"/>
              <a:chExt cx="160" cy="160"/>
            </a:xfrm>
          </p:grpSpPr>
          <p:sp>
            <p:nvSpPr>
              <p:cNvPr id="96" name="Oval 41"/>
              <p:cNvSpPr>
                <a:spLocks noChangeAspect="1" noChangeArrowheads="1"/>
              </p:cNvSpPr>
              <p:nvPr>
                <p:custDataLst>
                  <p:tags r:id="rId21"/>
                </p:custDataLst>
              </p:nvPr>
            </p:nvSpPr>
            <p:spPr bwMode="blackWhite">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7" name="Arc 42"/>
              <p:cNvSpPr>
                <a:spLocks noChangeAspect="1"/>
              </p:cNvSpPr>
              <p:nvPr>
                <p:custDataLst>
                  <p:tags r:id="rId22"/>
                </p:custDataLst>
              </p:nvPr>
            </p:nvSpPr>
            <p:spPr bwMode="black">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nvGrpSpPr>
            <p:cNvPr id="82"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4" name="Oval 47"/>
              <p:cNvSpPr>
                <a:spLocks noChangeAspect="1" noChangeArrowheads="1"/>
              </p:cNvSpPr>
              <p:nvPr>
                <p:custDataLst>
                  <p:tags r:id="rId19"/>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5" name="Arc 48"/>
              <p:cNvSpPr>
                <a:spLocks noChangeAspect="1"/>
              </p:cNvSpPr>
              <p:nvPr>
                <p:custDataLst>
                  <p:tags r:id="rId20"/>
                </p:custDataLst>
              </p:nvPr>
            </p:nvSpPr>
            <p:spPr bwMode="black">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nvGrpSpPr>
            <p:cNvPr id="83"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2" name="Oval 50"/>
              <p:cNvSpPr>
                <a:spLocks noChangeAspect="1" noChangeArrowheads="1"/>
              </p:cNvSpPr>
              <p:nvPr>
                <p:custDataLst>
                  <p:tags r:id="rId17"/>
                </p:custDataLst>
              </p:nvPr>
            </p:nvSpPr>
            <p:spPr bwMode="blackWhite">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3" name="Oval 51"/>
              <p:cNvSpPr>
                <a:spLocks noChangeAspect="1" noChangeArrowheads="1"/>
              </p:cNvSpPr>
              <p:nvPr>
                <p:custDataLst>
                  <p:tags r:id="rId18"/>
                </p:custDataLst>
              </p:nvPr>
            </p:nvSpPr>
            <p:spPr bwMode="black">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sp>
          <p:nvSpPr>
            <p:cNvPr id="84" name="Legend1"/>
            <p:cNvSpPr>
              <a:spLocks noChangeArrowheads="1"/>
            </p:cNvSpPr>
            <p:nvPr/>
          </p:nvSpPr>
          <p:spPr bwMode="auto">
            <a:xfrm>
              <a:off x="6976269" y="286540"/>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85" name="Legend2"/>
            <p:cNvSpPr>
              <a:spLocks noChangeArrowheads="1"/>
            </p:cNvSpPr>
            <p:nvPr/>
          </p:nvSpPr>
          <p:spPr bwMode="auto">
            <a:xfrm>
              <a:off x="6976269" y="561178"/>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86" name="Legend3"/>
            <p:cNvSpPr>
              <a:spLocks noChangeArrowheads="1"/>
            </p:cNvSpPr>
            <p:nvPr/>
          </p:nvSpPr>
          <p:spPr bwMode="auto">
            <a:xfrm>
              <a:off x="6976269" y="835817"/>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87" name="Legend4"/>
            <p:cNvSpPr>
              <a:spLocks noChangeArrowheads="1"/>
            </p:cNvSpPr>
            <p:nvPr/>
          </p:nvSpPr>
          <p:spPr bwMode="auto">
            <a:xfrm>
              <a:off x="6976269" y="1107280"/>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88" name="Legend5"/>
            <p:cNvSpPr>
              <a:spLocks noChangeArrowheads="1"/>
            </p:cNvSpPr>
            <p:nvPr/>
          </p:nvSpPr>
          <p:spPr bwMode="auto">
            <a:xfrm>
              <a:off x="6976269" y="1383505"/>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grpSp>
          <p:nvGrpSpPr>
            <p:cNvPr id="89" name="MoonLegend3"/>
            <p:cNvGrpSpPr>
              <a:grpSpLocks noChangeAspect="1"/>
            </p:cNvGrpSpPr>
            <p:nvPr>
              <p:custDataLst>
                <p:tags r:id="rId14"/>
              </p:custDataLst>
            </p:nvPr>
          </p:nvGrpSpPr>
          <p:grpSpPr bwMode="auto">
            <a:xfrm>
              <a:off x="6655594" y="822322"/>
              <a:ext cx="209550" cy="209551"/>
              <a:chOff x="4495" y="1198"/>
              <a:chExt cx="160" cy="160"/>
            </a:xfrm>
          </p:grpSpPr>
          <p:sp>
            <p:nvSpPr>
              <p:cNvPr id="90" name="Oval 47"/>
              <p:cNvSpPr>
                <a:spLocks noChangeAspect="1" noChangeArrowheads="1"/>
              </p:cNvSpPr>
              <p:nvPr>
                <p:custDataLst>
                  <p:tags r:id="rId15"/>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1" name="Arc 48"/>
              <p:cNvSpPr>
                <a:spLocks noChangeAspect="1"/>
              </p:cNvSpPr>
              <p:nvPr>
                <p:custDataLst>
                  <p:tags r:id="rId16"/>
                </p:custDataLst>
              </p:nvPr>
            </p:nvSpPr>
            <p:spPr bwMode="black">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sp>
        <p:nvSpPr>
          <p:cNvPr id="100" name="Rectangle 3"/>
          <p:cNvSpPr/>
          <p:nvPr userDrawn="1"/>
        </p:nvSpPr>
        <p:spPr>
          <a:xfrm rot="16200000">
            <a:off x="-2490789" y="2490788"/>
            <a:ext cx="5861053" cy="879474"/>
          </a:xfrm>
          <a:prstGeom prst="rect">
            <a:avLst/>
          </a:prstGeom>
          <a:gradFill>
            <a:gsLst>
              <a:gs pos="50000">
                <a:schemeClr val="bg1"/>
              </a:gs>
              <a:gs pos="100000">
                <a:srgbClr val="34699D"/>
              </a:gs>
              <a:gs pos="74000">
                <a:srgbClr val="88D4F3"/>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pic>
        <p:nvPicPr>
          <p:cNvPr id="5" name="Immagine 4"/>
          <p:cNvPicPr>
            <a:picLocks noChangeAspect="1"/>
          </p:cNvPicPr>
          <p:nvPr userDrawn="1"/>
        </p:nvPicPr>
        <p:blipFill>
          <a:blip r:embed="rId27"/>
          <a:stretch>
            <a:fillRect/>
          </a:stretch>
        </p:blipFill>
        <p:spPr>
          <a:xfrm>
            <a:off x="414778" y="665497"/>
            <a:ext cx="9407525" cy="4530057"/>
          </a:xfrm>
          <a:prstGeom prst="rect">
            <a:avLst/>
          </a:prstGeom>
        </p:spPr>
      </p:pic>
    </p:spTree>
    <p:extLst>
      <p:ext uri="{BB962C8B-B14F-4D97-AF65-F5344CB8AC3E}">
        <p14:creationId xmlns:p14="http://schemas.microsoft.com/office/powerpoint/2010/main" val="19306263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lvl1pPr algn="l" defTabSz="895350" rtl="0" eaLnBrk="1" fontAlgn="base" hangingPunct="1">
        <a:spcBef>
          <a:spcPct val="0"/>
        </a:spcBef>
        <a:spcAft>
          <a:spcPct val="0"/>
        </a:spcAft>
        <a:tabLst>
          <a:tab pos="269875" algn="l"/>
        </a:tabLst>
        <a:defRPr sz="2200" b="0" baseline="0">
          <a:solidFill>
            <a:schemeClr val="tx2"/>
          </a:solidFill>
          <a:latin typeface="Verdana"/>
          <a:ea typeface="Verdana"/>
          <a:cs typeface="Verdana"/>
          <a:sym typeface="Verdana"/>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lang="en-US" sz="1600" kern="1200" baseline="0" noProof="0" dirty="0" smtClean="0">
          <a:solidFill>
            <a:srgbClr val="000000"/>
          </a:solidFill>
          <a:latin typeface="Verdana"/>
          <a:ea typeface="Verdana"/>
          <a:cs typeface="Verdana"/>
        </a:defRPr>
      </a:lvl1pPr>
      <a:lvl2pPr marL="193675" indent="-192088" algn="l" defTabSz="895350" rtl="0" eaLnBrk="1" fontAlgn="base" hangingPunct="1">
        <a:spcBef>
          <a:spcPct val="0"/>
        </a:spcBef>
        <a:spcAft>
          <a:spcPct val="0"/>
        </a:spcAft>
        <a:buClr>
          <a:schemeClr val="tx2"/>
        </a:buClr>
        <a:buSzPct val="145000"/>
        <a:buFont typeface="Arial" pitchFamily="34" charset="0"/>
        <a:buChar char="•"/>
        <a:defRPr lang="en-US" sz="1600" kern="1200" baseline="0" noProof="0" dirty="0" smtClean="0">
          <a:solidFill>
            <a:srgbClr val="000000"/>
          </a:solidFill>
          <a:latin typeface="Verdana"/>
          <a:ea typeface="Verdana"/>
          <a:cs typeface="Verdana"/>
        </a:defRPr>
      </a:lvl2pPr>
      <a:lvl3pPr marL="457200" indent="-261938" algn="l" defTabSz="895350" rtl="0" eaLnBrk="1" fontAlgn="base" hangingPunct="1">
        <a:spcBef>
          <a:spcPct val="0"/>
        </a:spcBef>
        <a:spcAft>
          <a:spcPct val="0"/>
        </a:spcAft>
        <a:buClr>
          <a:schemeClr val="accent4"/>
        </a:buClr>
        <a:buSzPct val="80000"/>
        <a:buFont typeface="Wingdings 3" pitchFamily="18" charset="2"/>
        <a:buChar char=""/>
        <a:defRPr lang="en-US" sz="1600" kern="1200" baseline="0" noProof="0" dirty="0" smtClean="0">
          <a:solidFill>
            <a:srgbClr val="000000"/>
          </a:solidFill>
          <a:latin typeface="Verdana"/>
          <a:ea typeface="Verdana"/>
          <a:cs typeface="Verdana"/>
        </a:defRPr>
      </a:lvl3pPr>
      <a:lvl4pPr marL="587375" indent="-206375" algn="l" defTabSz="895350" rtl="0" eaLnBrk="1" fontAlgn="base" hangingPunct="1">
        <a:spcBef>
          <a:spcPct val="0"/>
        </a:spcBef>
        <a:spcAft>
          <a:spcPct val="0"/>
        </a:spcAft>
        <a:buClr>
          <a:schemeClr val="tx2"/>
        </a:buClr>
        <a:buSzPct val="100000"/>
        <a:buFont typeface="Arial" pitchFamily="34" charset="0"/>
        <a:buChar char="–"/>
        <a:defRPr lang="en-US" sz="1600" kern="1200" baseline="0" noProof="0" dirty="0" smtClean="0">
          <a:solidFill>
            <a:srgbClr val="000000"/>
          </a:solidFill>
          <a:latin typeface="Verdana"/>
          <a:ea typeface="Verdana"/>
          <a:cs typeface="Verdana"/>
        </a:defRPr>
      </a:lvl4pPr>
      <a:lvl5pPr marL="715963" indent="-122238" algn="l" defTabSz="895350" rtl="0" eaLnBrk="1" fontAlgn="base" hangingPunct="1">
        <a:spcBef>
          <a:spcPct val="0"/>
        </a:spcBef>
        <a:spcAft>
          <a:spcPct val="0"/>
        </a:spcAft>
        <a:buClr>
          <a:schemeClr val="tx2"/>
        </a:buClr>
        <a:buSzPct val="89000"/>
        <a:buFont typeface="Arial" charset="0"/>
        <a:buChar char="-"/>
        <a:defRPr lang="en-US" sz="1600" kern="1200" baseline="0" noProof="0" dirty="0" smtClean="0">
          <a:solidFill>
            <a:srgbClr val="000000"/>
          </a:solidFill>
          <a:latin typeface="Verdana"/>
          <a:ea typeface="Verdana"/>
          <a:cs typeface="Verdana"/>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7"/>
            </p:custDataLst>
            <p:extLst>
              <p:ext uri="{D42A27DB-BD31-4B8C-83A1-F6EECF244321}">
                <p14:modId xmlns:p14="http://schemas.microsoft.com/office/powerpoint/2010/main" val="332769624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Diapositiva think-cell" r:id="rId25" imgW="360" imgH="360" progId="TCLayout.ActiveDocument.1">
                  <p:embed/>
                </p:oleObj>
              </mc:Choice>
              <mc:Fallback>
                <p:oleObj name="Diapositiva think-cell"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gray">
          <a:xfrm rot="5400000">
            <a:off x="9177744" y="1686309"/>
            <a:ext cx="232916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dirty="0">
                <a:solidFill>
                  <a:srgbClr val="000000"/>
                </a:solidFill>
                <a:latin typeface="Verdana"/>
                <a:ea typeface="Verdana"/>
                <a:cs typeface="Verdana"/>
                <a:sym typeface="Verdana"/>
              </a:rPr>
              <a:t>Last Modified 19/03/2013 20:45 Romance Standard Time</a:t>
            </a:r>
            <a:endParaRPr lang="en-US" dirty="0">
              <a:solidFill>
                <a:srgbClr val="000000"/>
              </a:solidFill>
              <a:latin typeface="Verdana"/>
              <a:ea typeface="Verdana"/>
              <a:cs typeface="Verdana"/>
              <a:sym typeface="Verdana"/>
            </a:endParaRPr>
          </a:p>
        </p:txBody>
      </p:sp>
      <p:sp>
        <p:nvSpPr>
          <p:cNvPr id="1035" name="Printed" hidden="1"/>
          <p:cNvSpPr txBox="1">
            <a:spLocks noChangeArrowheads="1"/>
          </p:cNvSpPr>
          <p:nvPr/>
        </p:nvSpPr>
        <p:spPr bwMode="gray">
          <a:xfrm rot="5400000">
            <a:off x="9323661" y="3581861"/>
            <a:ext cx="2037417"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dirty="0">
                <a:solidFill>
                  <a:srgbClr val="000000"/>
                </a:solidFill>
                <a:latin typeface="Verdana"/>
                <a:ea typeface="Verdana"/>
                <a:cs typeface="Verdana"/>
                <a:sym typeface="Verdana"/>
              </a:rPr>
              <a:t>Printed 04.03.2013 00:00 W. Europe Standard Time</a:t>
            </a:r>
            <a:endParaRPr lang="en-US" dirty="0">
              <a:solidFill>
                <a:srgbClr val="000000"/>
              </a:solidFill>
              <a:latin typeface="Verdana"/>
              <a:ea typeface="Verdana"/>
              <a:cs typeface="Verdana"/>
              <a:sym typeface="Verdana"/>
            </a:endParaRPr>
          </a:p>
        </p:txBody>
      </p:sp>
      <p:grpSp>
        <p:nvGrpSpPr>
          <p:cNvPr id="12" name="McK Slide Elements" hidden="1"/>
          <p:cNvGrpSpPr>
            <a:grpSpLocks/>
          </p:cNvGrpSpPr>
          <p:nvPr/>
        </p:nvGrpSpPr>
        <p:grpSpPr bwMode="auto">
          <a:xfrm>
            <a:off x="582664" y="5371477"/>
            <a:ext cx="8073641" cy="354374"/>
            <a:chOff x="75" y="3901"/>
            <a:chExt cx="4538" cy="256"/>
          </a:xfrm>
        </p:grpSpPr>
        <p:sp>
          <p:nvSpPr>
            <p:cNvPr id="13" name="McK 4. Footnote"/>
            <p:cNvSpPr txBox="1">
              <a:spLocks noChangeArrowheads="1"/>
            </p:cNvSpPr>
            <p:nvPr/>
          </p:nvSpPr>
          <p:spPr bwMode="auto">
            <a:xfrm>
              <a:off x="75" y="3901"/>
              <a:ext cx="4538"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0000"/>
                  </a:solidFill>
                  <a:latin typeface="Verdana"/>
                  <a:ea typeface="Verdana"/>
                  <a:cs typeface="Verdana"/>
                  <a:sym typeface="Verdana"/>
                </a:rPr>
                <a:t>1 Footnote</a:t>
              </a:r>
            </a:p>
          </p:txBody>
        </p:sp>
        <p:sp>
          <p:nvSpPr>
            <p:cNvPr id="14" name="McK 5. Source"/>
            <p:cNvSpPr>
              <a:spLocks noChangeArrowheads="1"/>
            </p:cNvSpPr>
            <p:nvPr/>
          </p:nvSpPr>
          <p:spPr bwMode="auto">
            <a:xfrm>
              <a:off x="77" y="4046"/>
              <a:ext cx="428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549275" indent="-549275" defTabSz="895350">
                <a:tabLst>
                  <a:tab pos="546100" algn="l"/>
                </a:tabLst>
              </a:pPr>
              <a:r>
                <a:rPr lang="en-US" sz="1000" dirty="0">
                  <a:solidFill>
                    <a:srgbClr val="000000"/>
                  </a:solidFill>
                  <a:latin typeface="Verdana"/>
                  <a:ea typeface="Verdana"/>
                  <a:cs typeface="Verdana"/>
                  <a:sym typeface="Verdana"/>
                </a:rPr>
                <a:t>Source: Source</a:t>
              </a:r>
            </a:p>
          </p:txBody>
        </p:sp>
      </p:grpSp>
      <p:sp>
        <p:nvSpPr>
          <p:cNvPr id="18" name="Slide Number Placeholder 1"/>
          <p:cNvSpPr>
            <a:spLocks noGrp="1"/>
          </p:cNvSpPr>
          <p:nvPr>
            <p:ph type="sldNum" sz="quarter" idx="4"/>
          </p:nvPr>
        </p:nvSpPr>
        <p:spPr bwMode="gray">
          <a:xfrm>
            <a:off x="343355" y="5572002"/>
            <a:ext cx="242815" cy="153888"/>
          </a:xfrm>
          <a:prstGeom prst="rect">
            <a:avLst/>
          </a:prstGeom>
        </p:spPr>
        <p:txBody>
          <a:bodyPr vert="horz" wrap="square" lIns="0" tIns="0" rIns="0" bIns="0" rtlCol="0" anchor="ctr">
            <a:spAutoFit/>
          </a:bodyPr>
          <a:lstStyle>
            <a:lvl1pPr algn="l">
              <a:defRPr lang="en-US" sz="1000" kern="1200" baseline="0" smtClean="0">
                <a:solidFill>
                  <a:schemeClr val="tx1"/>
                </a:solidFill>
                <a:latin typeface="Verdana"/>
                <a:ea typeface="Verdana"/>
                <a:cs typeface="Verdana"/>
                <a:sym typeface="Verdana"/>
              </a:defRPr>
            </a:lvl1pPr>
          </a:lstStyle>
          <a:p>
            <a:fld id="{42C328C1-A84F-4A39-A664-DBA00541A8C6}" type="slidenum">
              <a:rPr>
                <a:solidFill>
                  <a:srgbClr val="000000"/>
                </a:solidFill>
              </a:rPr>
              <a:pPr/>
              <a:t>‹N›</a:t>
            </a:fld>
            <a:endParaRPr dirty="0">
              <a:solidFill>
                <a:srgbClr val="000000"/>
              </a:solidFill>
            </a:endParaRPr>
          </a:p>
        </p:txBody>
      </p:sp>
      <p:sp>
        <p:nvSpPr>
          <p:cNvPr id="253" name="McK 1. On-page tracker" hidden="1"/>
          <p:cNvSpPr>
            <a:spLocks noChangeArrowheads="1"/>
          </p:cNvSpPr>
          <p:nvPr>
            <p:custDataLst>
              <p:tags r:id="rId8"/>
            </p:custDataLst>
          </p:nvPr>
        </p:nvSpPr>
        <p:spPr bwMode="auto">
          <a:xfrm>
            <a:off x="582622" y="23533"/>
            <a:ext cx="7277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200" dirty="0">
                <a:solidFill>
                  <a:srgbClr val="808080"/>
                </a:solidFill>
                <a:latin typeface="Verdana"/>
                <a:ea typeface="Verdana"/>
                <a:cs typeface="Verdana"/>
                <a:sym typeface="Verdana"/>
              </a:rPr>
              <a:t>TRACKER</a:t>
            </a:r>
          </a:p>
        </p:txBody>
      </p:sp>
      <p:sp>
        <p:nvSpPr>
          <p:cNvPr id="254" name="McK 3. Unit of measure" hidden="1"/>
          <p:cNvSpPr txBox="1">
            <a:spLocks noChangeArrowheads="1"/>
          </p:cNvSpPr>
          <p:nvPr>
            <p:custDataLst>
              <p:tags r:id="rId9"/>
            </p:custDataLst>
          </p:nvPr>
        </p:nvSpPr>
        <p:spPr bwMode="auto">
          <a:xfrm>
            <a:off x="582613" y="923174"/>
            <a:ext cx="425250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600" dirty="0">
                <a:solidFill>
                  <a:srgbClr val="000000"/>
                </a:solidFill>
                <a:latin typeface="Verdana"/>
                <a:ea typeface="Verdana"/>
                <a:cs typeface="Verdana"/>
                <a:sym typeface="Verdana"/>
              </a:rPr>
              <a:t>Unit of measure</a:t>
            </a:r>
          </a:p>
        </p:txBody>
      </p:sp>
      <p:grpSp>
        <p:nvGrpSpPr>
          <p:cNvPr id="255" name="ACET" hidden="1"/>
          <p:cNvGrpSpPr>
            <a:grpSpLocks/>
          </p:cNvGrpSpPr>
          <p:nvPr/>
        </p:nvGrpSpPr>
        <p:grpSpPr bwMode="auto">
          <a:xfrm>
            <a:off x="2913561" y="1396617"/>
            <a:ext cx="4959714" cy="510800"/>
            <a:chOff x="915" y="661"/>
            <a:chExt cx="2686" cy="369"/>
          </a:xfrm>
        </p:grpSpPr>
        <p:cxnSp>
          <p:nvCxnSpPr>
            <p:cNvPr id="256" name="AutoShape 70"/>
            <p:cNvCxnSpPr>
              <a:cxnSpLocks noChangeShapeType="1"/>
              <a:stCxn id="257" idx="4"/>
              <a:endCxn id="257"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7" name="AutoShape 71"/>
            <p:cNvSpPr>
              <a:spLocks noChangeArrowheads="1"/>
            </p:cNvSpPr>
            <p:nvPr/>
          </p:nvSpPr>
          <p:spPr bwMode="auto">
            <a:xfrm>
              <a:off x="915" y="661"/>
              <a:ext cx="2686" cy="36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Verdana"/>
                  <a:ea typeface="Verdana"/>
                  <a:cs typeface="Verdana"/>
                  <a:sym typeface="Verdana"/>
                </a:rPr>
                <a:t>Title</a:t>
              </a:r>
            </a:p>
            <a:p>
              <a:r>
                <a:rPr lang="en-US" dirty="0">
                  <a:solidFill>
                    <a:srgbClr val="000000"/>
                  </a:solidFill>
                  <a:latin typeface="Verdana"/>
                  <a:ea typeface="Verdana"/>
                  <a:cs typeface="Verdana"/>
                  <a:sym typeface="Verdana"/>
                </a:rPr>
                <a:t>Unit of measure</a:t>
              </a:r>
            </a:p>
          </p:txBody>
        </p:sp>
      </p:grpSp>
      <p:sp>
        <p:nvSpPr>
          <p:cNvPr id="81" name="doc id"/>
          <p:cNvSpPr txBox="1">
            <a:spLocks noChangeArrowheads="1"/>
          </p:cNvSpPr>
          <p:nvPr/>
        </p:nvSpPr>
        <p:spPr bwMode="gray">
          <a:xfrm>
            <a:off x="9791150" y="23533"/>
            <a:ext cx="343450" cy="10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000000"/>
              </a:solidFill>
              <a:latin typeface="Verdana"/>
              <a:ea typeface="Verdana"/>
              <a:cs typeface="Verdana"/>
              <a:sym typeface="Verdana"/>
            </a:endParaRPr>
          </a:p>
        </p:txBody>
      </p:sp>
      <p:grpSp>
        <p:nvGrpSpPr>
          <p:cNvPr id="58" name="LegendBoxes" hidden="1"/>
          <p:cNvGrpSpPr>
            <a:grpSpLocks/>
          </p:cNvGrpSpPr>
          <p:nvPr/>
        </p:nvGrpSpPr>
        <p:grpSpPr bwMode="auto">
          <a:xfrm>
            <a:off x="9371102" y="985320"/>
            <a:ext cx="811213" cy="996951"/>
            <a:chOff x="4936" y="176"/>
            <a:chExt cx="511" cy="628"/>
          </a:xfrm>
        </p:grpSpPr>
        <p:sp>
          <p:nvSpPr>
            <p:cNvPr id="59" name="Legend1"/>
            <p:cNvSpPr>
              <a:spLocks noChangeArrowheads="1"/>
            </p:cNvSpPr>
            <p:nvPr/>
          </p:nvSpPr>
          <p:spPr bwMode="auto">
            <a:xfrm>
              <a:off x="5096" y="176"/>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60"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61" name="Legend2"/>
            <p:cNvSpPr>
              <a:spLocks noChangeArrowheads="1"/>
            </p:cNvSpPr>
            <p:nvPr/>
          </p:nvSpPr>
          <p:spPr bwMode="auto">
            <a:xfrm>
              <a:off x="5096" y="346"/>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62"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63" name="Legend3"/>
            <p:cNvSpPr>
              <a:spLocks noChangeArrowheads="1"/>
            </p:cNvSpPr>
            <p:nvPr/>
          </p:nvSpPr>
          <p:spPr bwMode="auto">
            <a:xfrm>
              <a:off x="5096" y="517"/>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64"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65" name="Legend4"/>
            <p:cNvSpPr>
              <a:spLocks noChangeArrowheads="1"/>
            </p:cNvSpPr>
            <p:nvPr/>
          </p:nvSpPr>
          <p:spPr bwMode="auto">
            <a:xfrm>
              <a:off x="5096" y="688"/>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66"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nvGrpSpPr>
          <p:cNvPr id="67" name="LegendLines" hidden="1"/>
          <p:cNvGrpSpPr>
            <a:grpSpLocks/>
          </p:cNvGrpSpPr>
          <p:nvPr/>
        </p:nvGrpSpPr>
        <p:grpSpPr bwMode="auto">
          <a:xfrm>
            <a:off x="9063037" y="985275"/>
            <a:ext cx="1119188" cy="730251"/>
            <a:chOff x="4750" y="176"/>
            <a:chExt cx="705" cy="460"/>
          </a:xfrm>
        </p:grpSpPr>
        <p:sp>
          <p:nvSpPr>
            <p:cNvPr id="68"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Verdana"/>
                <a:ea typeface="Verdana"/>
                <a:cs typeface="Verdana"/>
                <a:sym typeface="Verdana"/>
              </a:endParaRPr>
            </a:p>
          </p:txBody>
        </p:sp>
        <p:sp>
          <p:nvSpPr>
            <p:cNvPr id="69"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Verdana"/>
                <a:ea typeface="Verdana"/>
                <a:cs typeface="Verdana"/>
                <a:sym typeface="Verdana"/>
              </a:endParaRPr>
            </a:p>
          </p:txBody>
        </p:sp>
        <p:sp>
          <p:nvSpPr>
            <p:cNvPr id="70"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Verdana"/>
                <a:ea typeface="Verdana"/>
                <a:cs typeface="Verdana"/>
                <a:sym typeface="Verdana"/>
              </a:endParaRPr>
            </a:p>
          </p:txBody>
        </p:sp>
        <p:sp>
          <p:nvSpPr>
            <p:cNvPr id="71" name="Legend1"/>
            <p:cNvSpPr>
              <a:spLocks noChangeArrowheads="1"/>
            </p:cNvSpPr>
            <p:nvPr/>
          </p:nvSpPr>
          <p:spPr bwMode="auto">
            <a:xfrm>
              <a:off x="5104" y="176"/>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72" name="Legend2"/>
            <p:cNvSpPr>
              <a:spLocks noChangeArrowheads="1"/>
            </p:cNvSpPr>
            <p:nvPr/>
          </p:nvSpPr>
          <p:spPr bwMode="auto">
            <a:xfrm>
              <a:off x="5104" y="344"/>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73" name="Legend3"/>
            <p:cNvSpPr>
              <a:spLocks noChangeArrowheads="1"/>
            </p:cNvSpPr>
            <p:nvPr/>
          </p:nvSpPr>
          <p:spPr bwMode="auto">
            <a:xfrm>
              <a:off x="5104" y="520"/>
              <a:ext cx="35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grpSp>
      <p:grpSp>
        <p:nvGrpSpPr>
          <p:cNvPr id="74" name="McKSticker" hidden="1"/>
          <p:cNvGrpSpPr/>
          <p:nvPr/>
        </p:nvGrpSpPr>
        <p:grpSpPr>
          <a:xfrm>
            <a:off x="9043980" y="985275"/>
            <a:ext cx="1090620" cy="212366"/>
            <a:chOff x="7650155" y="285750"/>
            <a:chExt cx="1090620" cy="212366"/>
          </a:xfrm>
        </p:grpSpPr>
        <p:sp>
          <p:nvSpPr>
            <p:cNvPr id="75" name="StickerRectangle"/>
            <p:cNvSpPr>
              <a:spLocks noChangeArrowheads="1"/>
            </p:cNvSpPr>
            <p:nvPr/>
          </p:nvSpPr>
          <p:spPr bwMode="auto">
            <a:xfrm>
              <a:off x="7650155" y="285750"/>
              <a:ext cx="1090620"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0000"/>
                </a:buClr>
              </a:pPr>
              <a:r>
                <a:rPr lang="en-US" sz="1200" dirty="0">
                  <a:solidFill>
                    <a:srgbClr val="808080"/>
                  </a:solidFill>
                  <a:latin typeface="Verdana"/>
                  <a:ea typeface="Verdana"/>
                  <a:cs typeface="Verdana"/>
                  <a:sym typeface="Verdana"/>
                </a:rPr>
                <a:t>PRELIMINARY</a:t>
              </a:r>
            </a:p>
          </p:txBody>
        </p:sp>
        <p:cxnSp>
          <p:nvCxnSpPr>
            <p:cNvPr id="76" name="AutoShape 31"/>
            <p:cNvCxnSpPr>
              <a:cxnSpLocks noChangeShapeType="1"/>
              <a:stCxn id="75" idx="2"/>
              <a:endCxn id="75" idx="4"/>
            </p:cNvCxnSpPr>
            <p:nvPr/>
          </p:nvCxnSpPr>
          <p:spPr bwMode="auto">
            <a:xfrm>
              <a:off x="7650155"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77" name="AutoShape 32"/>
            <p:cNvCxnSpPr>
              <a:cxnSpLocks noChangeShapeType="1"/>
              <a:stCxn id="75" idx="4"/>
              <a:endCxn id="75" idx="6"/>
            </p:cNvCxnSpPr>
            <p:nvPr/>
          </p:nvCxnSpPr>
          <p:spPr bwMode="auto">
            <a:xfrm>
              <a:off x="7650155" y="498116"/>
              <a:ext cx="109062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78" name="LegendMoons" hidden="1"/>
          <p:cNvGrpSpPr/>
          <p:nvPr/>
        </p:nvGrpSpPr>
        <p:grpSpPr>
          <a:xfrm>
            <a:off x="9304170" y="985275"/>
            <a:ext cx="878520" cy="1306516"/>
            <a:chOff x="6655594" y="273840"/>
            <a:chExt cx="878520" cy="1306516"/>
          </a:xfrm>
        </p:grpSpPr>
        <p:grpSp>
          <p:nvGrpSpPr>
            <p:cNvPr id="79" name="MoonLegend1"/>
            <p:cNvGrpSpPr>
              <a:grpSpLocks noChangeAspect="1"/>
            </p:cNvGrpSpPr>
            <p:nvPr>
              <p:custDataLst>
                <p:tags r:id="rId10"/>
              </p:custDataLst>
            </p:nvPr>
          </p:nvGrpSpPr>
          <p:grpSpPr bwMode="auto">
            <a:xfrm>
              <a:off x="6655594" y="273840"/>
              <a:ext cx="209550" cy="209551"/>
              <a:chOff x="4533" y="183"/>
              <a:chExt cx="144" cy="144"/>
            </a:xfrm>
          </p:grpSpPr>
          <p:sp>
            <p:nvSpPr>
              <p:cNvPr id="98" name="Oval 38"/>
              <p:cNvSpPr>
                <a:spLocks noChangeAspect="1" noChangeArrowheads="1"/>
              </p:cNvSpPr>
              <p:nvPr>
                <p:custDataLst>
                  <p:tags r:id="rId23"/>
                </p:custDataLst>
              </p:nvPr>
            </p:nvSpPr>
            <p:spPr bwMode="blackWhite">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9" name="Arc 39" hidden="1"/>
              <p:cNvSpPr>
                <a:spLocks noChangeAspect="1"/>
              </p:cNvSpPr>
              <p:nvPr>
                <p:custDataLst>
                  <p:tags r:id="rId24"/>
                </p:custDataLst>
              </p:nvPr>
            </p:nvSpPr>
            <p:spPr bwMode="black">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nvGrpSpPr>
            <p:cNvPr id="80" name="MoonLegend2"/>
            <p:cNvGrpSpPr>
              <a:grpSpLocks noChangeAspect="1"/>
            </p:cNvGrpSpPr>
            <p:nvPr>
              <p:custDataLst>
                <p:tags r:id="rId11"/>
              </p:custDataLst>
            </p:nvPr>
          </p:nvGrpSpPr>
          <p:grpSpPr bwMode="auto">
            <a:xfrm>
              <a:off x="6655594" y="548081"/>
              <a:ext cx="209550" cy="209551"/>
              <a:chOff x="1694" y="2044"/>
              <a:chExt cx="160" cy="160"/>
            </a:xfrm>
          </p:grpSpPr>
          <p:sp>
            <p:nvSpPr>
              <p:cNvPr id="96" name="Oval 41"/>
              <p:cNvSpPr>
                <a:spLocks noChangeAspect="1" noChangeArrowheads="1"/>
              </p:cNvSpPr>
              <p:nvPr>
                <p:custDataLst>
                  <p:tags r:id="rId21"/>
                </p:custDataLst>
              </p:nvPr>
            </p:nvSpPr>
            <p:spPr bwMode="blackWhite">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7" name="Arc 42"/>
              <p:cNvSpPr>
                <a:spLocks noChangeAspect="1"/>
              </p:cNvSpPr>
              <p:nvPr>
                <p:custDataLst>
                  <p:tags r:id="rId22"/>
                </p:custDataLst>
              </p:nvPr>
            </p:nvSpPr>
            <p:spPr bwMode="black">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nvGrpSpPr>
            <p:cNvPr id="82"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4" name="Oval 47"/>
              <p:cNvSpPr>
                <a:spLocks noChangeAspect="1" noChangeArrowheads="1"/>
              </p:cNvSpPr>
              <p:nvPr>
                <p:custDataLst>
                  <p:tags r:id="rId19"/>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5" name="Arc 48"/>
              <p:cNvSpPr>
                <a:spLocks noChangeAspect="1"/>
              </p:cNvSpPr>
              <p:nvPr>
                <p:custDataLst>
                  <p:tags r:id="rId20"/>
                </p:custDataLst>
              </p:nvPr>
            </p:nvSpPr>
            <p:spPr bwMode="black">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nvGrpSpPr>
            <p:cNvPr id="83"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2" name="Oval 50"/>
              <p:cNvSpPr>
                <a:spLocks noChangeAspect="1" noChangeArrowheads="1"/>
              </p:cNvSpPr>
              <p:nvPr>
                <p:custDataLst>
                  <p:tags r:id="rId17"/>
                </p:custDataLst>
              </p:nvPr>
            </p:nvSpPr>
            <p:spPr bwMode="blackWhite">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3" name="Oval 51"/>
              <p:cNvSpPr>
                <a:spLocks noChangeAspect="1" noChangeArrowheads="1"/>
              </p:cNvSpPr>
              <p:nvPr>
                <p:custDataLst>
                  <p:tags r:id="rId18"/>
                </p:custDataLst>
              </p:nvPr>
            </p:nvSpPr>
            <p:spPr bwMode="black">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sp>
          <p:nvSpPr>
            <p:cNvPr id="84" name="Legend1"/>
            <p:cNvSpPr>
              <a:spLocks noChangeArrowheads="1"/>
            </p:cNvSpPr>
            <p:nvPr/>
          </p:nvSpPr>
          <p:spPr bwMode="auto">
            <a:xfrm>
              <a:off x="6976269" y="286540"/>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85" name="Legend2"/>
            <p:cNvSpPr>
              <a:spLocks noChangeArrowheads="1"/>
            </p:cNvSpPr>
            <p:nvPr/>
          </p:nvSpPr>
          <p:spPr bwMode="auto">
            <a:xfrm>
              <a:off x="6976269" y="561178"/>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86" name="Legend3"/>
            <p:cNvSpPr>
              <a:spLocks noChangeArrowheads="1"/>
            </p:cNvSpPr>
            <p:nvPr/>
          </p:nvSpPr>
          <p:spPr bwMode="auto">
            <a:xfrm>
              <a:off x="6976269" y="835817"/>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87" name="Legend4"/>
            <p:cNvSpPr>
              <a:spLocks noChangeArrowheads="1"/>
            </p:cNvSpPr>
            <p:nvPr/>
          </p:nvSpPr>
          <p:spPr bwMode="auto">
            <a:xfrm>
              <a:off x="6976269" y="1107280"/>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sp>
          <p:nvSpPr>
            <p:cNvPr id="88" name="Legend5"/>
            <p:cNvSpPr>
              <a:spLocks noChangeArrowheads="1"/>
            </p:cNvSpPr>
            <p:nvPr/>
          </p:nvSpPr>
          <p:spPr bwMode="auto">
            <a:xfrm>
              <a:off x="6976269" y="1383505"/>
              <a:ext cx="5578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0000"/>
                </a:buClr>
              </a:pPr>
              <a:r>
                <a:rPr lang="en-US" sz="1200" dirty="0">
                  <a:solidFill>
                    <a:srgbClr val="000000"/>
                  </a:solidFill>
                  <a:latin typeface="Verdana"/>
                  <a:ea typeface="Verdana"/>
                  <a:cs typeface="Verdana"/>
                  <a:sym typeface="Verdana"/>
                </a:rPr>
                <a:t>Legend</a:t>
              </a:r>
            </a:p>
          </p:txBody>
        </p:sp>
        <p:grpSp>
          <p:nvGrpSpPr>
            <p:cNvPr id="89" name="MoonLegend3"/>
            <p:cNvGrpSpPr>
              <a:grpSpLocks noChangeAspect="1"/>
            </p:cNvGrpSpPr>
            <p:nvPr>
              <p:custDataLst>
                <p:tags r:id="rId14"/>
              </p:custDataLst>
            </p:nvPr>
          </p:nvGrpSpPr>
          <p:grpSpPr bwMode="auto">
            <a:xfrm>
              <a:off x="6655594" y="822322"/>
              <a:ext cx="209550" cy="209551"/>
              <a:chOff x="4495" y="1198"/>
              <a:chExt cx="160" cy="160"/>
            </a:xfrm>
          </p:grpSpPr>
          <p:sp>
            <p:nvSpPr>
              <p:cNvPr id="90" name="Oval 47"/>
              <p:cNvSpPr>
                <a:spLocks noChangeAspect="1" noChangeArrowheads="1"/>
              </p:cNvSpPr>
              <p:nvPr>
                <p:custDataLst>
                  <p:tags r:id="rId15"/>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sp>
            <p:nvSpPr>
              <p:cNvPr id="91" name="Arc 48"/>
              <p:cNvSpPr>
                <a:spLocks noChangeAspect="1"/>
              </p:cNvSpPr>
              <p:nvPr>
                <p:custDataLst>
                  <p:tags r:id="rId16"/>
                </p:custDataLst>
              </p:nvPr>
            </p:nvSpPr>
            <p:spPr bwMode="black">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Verdana"/>
                  <a:ea typeface="Verdana"/>
                  <a:cs typeface="Verdana"/>
                  <a:sym typeface="Verdana"/>
                </a:endParaRPr>
              </a:p>
            </p:txBody>
          </p:sp>
        </p:grpSp>
      </p:grpSp>
      <p:sp>
        <p:nvSpPr>
          <p:cNvPr id="100" name="Rectangle 3"/>
          <p:cNvSpPr/>
          <p:nvPr userDrawn="1"/>
        </p:nvSpPr>
        <p:spPr>
          <a:xfrm rot="16200000">
            <a:off x="-2490789" y="2490788"/>
            <a:ext cx="5861053" cy="879474"/>
          </a:xfrm>
          <a:prstGeom prst="rect">
            <a:avLst/>
          </a:prstGeom>
          <a:gradFill>
            <a:gsLst>
              <a:gs pos="50000">
                <a:schemeClr val="bg1"/>
              </a:gs>
              <a:gs pos="100000">
                <a:srgbClr val="34699D"/>
              </a:gs>
              <a:gs pos="74000">
                <a:srgbClr val="88D4F3"/>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pic>
        <p:nvPicPr>
          <p:cNvPr id="5" name="Immagine 4"/>
          <p:cNvPicPr>
            <a:picLocks noChangeAspect="1"/>
          </p:cNvPicPr>
          <p:nvPr userDrawn="1"/>
        </p:nvPicPr>
        <p:blipFill>
          <a:blip r:embed="rId27"/>
          <a:stretch>
            <a:fillRect/>
          </a:stretch>
        </p:blipFill>
        <p:spPr>
          <a:xfrm>
            <a:off x="414778" y="665497"/>
            <a:ext cx="9407525" cy="4530057"/>
          </a:xfrm>
          <a:prstGeom prst="rect">
            <a:avLst/>
          </a:prstGeom>
        </p:spPr>
      </p:pic>
    </p:spTree>
    <p:extLst>
      <p:ext uri="{BB962C8B-B14F-4D97-AF65-F5344CB8AC3E}">
        <p14:creationId xmlns:p14="http://schemas.microsoft.com/office/powerpoint/2010/main" val="15302867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lvl1pPr algn="l" defTabSz="895350" rtl="0" eaLnBrk="1" fontAlgn="base" hangingPunct="1">
        <a:spcBef>
          <a:spcPct val="0"/>
        </a:spcBef>
        <a:spcAft>
          <a:spcPct val="0"/>
        </a:spcAft>
        <a:tabLst>
          <a:tab pos="269875" algn="l"/>
        </a:tabLst>
        <a:defRPr sz="2200" b="0" baseline="0">
          <a:solidFill>
            <a:schemeClr val="tx2"/>
          </a:solidFill>
          <a:latin typeface="Verdana"/>
          <a:ea typeface="Verdana"/>
          <a:cs typeface="Verdana"/>
          <a:sym typeface="Verdana"/>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lang="en-US" sz="1600" kern="1200" baseline="0" noProof="0" dirty="0" smtClean="0">
          <a:solidFill>
            <a:srgbClr val="000000"/>
          </a:solidFill>
          <a:latin typeface="Verdana"/>
          <a:ea typeface="Verdana"/>
          <a:cs typeface="Verdana"/>
        </a:defRPr>
      </a:lvl1pPr>
      <a:lvl2pPr marL="193675" indent="-192088" algn="l" defTabSz="895350" rtl="0" eaLnBrk="1" fontAlgn="base" hangingPunct="1">
        <a:spcBef>
          <a:spcPct val="0"/>
        </a:spcBef>
        <a:spcAft>
          <a:spcPct val="0"/>
        </a:spcAft>
        <a:buClr>
          <a:schemeClr val="tx2"/>
        </a:buClr>
        <a:buSzPct val="145000"/>
        <a:buFont typeface="Arial" pitchFamily="34" charset="0"/>
        <a:buChar char="•"/>
        <a:defRPr lang="en-US" sz="1600" kern="1200" baseline="0" noProof="0" dirty="0" smtClean="0">
          <a:solidFill>
            <a:srgbClr val="000000"/>
          </a:solidFill>
          <a:latin typeface="Verdana"/>
          <a:ea typeface="Verdana"/>
          <a:cs typeface="Verdana"/>
        </a:defRPr>
      </a:lvl2pPr>
      <a:lvl3pPr marL="457200" indent="-261938" algn="l" defTabSz="895350" rtl="0" eaLnBrk="1" fontAlgn="base" hangingPunct="1">
        <a:spcBef>
          <a:spcPct val="0"/>
        </a:spcBef>
        <a:spcAft>
          <a:spcPct val="0"/>
        </a:spcAft>
        <a:buClr>
          <a:schemeClr val="accent4"/>
        </a:buClr>
        <a:buSzPct val="80000"/>
        <a:buFont typeface="Wingdings 3" pitchFamily="18" charset="2"/>
        <a:buChar char=""/>
        <a:defRPr lang="en-US" sz="1600" kern="1200" baseline="0" noProof="0" dirty="0" smtClean="0">
          <a:solidFill>
            <a:srgbClr val="000000"/>
          </a:solidFill>
          <a:latin typeface="Verdana"/>
          <a:ea typeface="Verdana"/>
          <a:cs typeface="Verdana"/>
        </a:defRPr>
      </a:lvl3pPr>
      <a:lvl4pPr marL="587375" indent="-206375" algn="l" defTabSz="895350" rtl="0" eaLnBrk="1" fontAlgn="base" hangingPunct="1">
        <a:spcBef>
          <a:spcPct val="0"/>
        </a:spcBef>
        <a:spcAft>
          <a:spcPct val="0"/>
        </a:spcAft>
        <a:buClr>
          <a:schemeClr val="tx2"/>
        </a:buClr>
        <a:buSzPct val="100000"/>
        <a:buFont typeface="Arial" pitchFamily="34" charset="0"/>
        <a:buChar char="–"/>
        <a:defRPr lang="en-US" sz="1600" kern="1200" baseline="0" noProof="0" dirty="0" smtClean="0">
          <a:solidFill>
            <a:srgbClr val="000000"/>
          </a:solidFill>
          <a:latin typeface="Verdana"/>
          <a:ea typeface="Verdana"/>
          <a:cs typeface="Verdana"/>
        </a:defRPr>
      </a:lvl4pPr>
      <a:lvl5pPr marL="715963" indent="-122238" algn="l" defTabSz="895350" rtl="0" eaLnBrk="1" fontAlgn="base" hangingPunct="1">
        <a:spcBef>
          <a:spcPct val="0"/>
        </a:spcBef>
        <a:spcAft>
          <a:spcPct val="0"/>
        </a:spcAft>
        <a:buClr>
          <a:schemeClr val="tx2"/>
        </a:buClr>
        <a:buSzPct val="89000"/>
        <a:buFont typeface="Arial" charset="0"/>
        <a:buChar char="-"/>
        <a:defRPr lang="en-US" sz="1600" kern="1200" baseline="0" noProof="0" dirty="0" smtClean="0">
          <a:solidFill>
            <a:srgbClr val="000000"/>
          </a:solidFill>
          <a:latin typeface="Verdana"/>
          <a:ea typeface="Verdana"/>
          <a:cs typeface="Verdana"/>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8.xml"/><Relationship Id="rId5" Type="http://schemas.openxmlformats.org/officeDocument/2006/relationships/image" Target="../media/image6.emf"/><Relationship Id="rId4" Type="http://schemas.openxmlformats.org/officeDocument/2006/relationships/oleObject" Target="../embeddings/oleObject16.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5" name="CasellaDiTesto 34"/>
          <p:cNvSpPr txBox="1"/>
          <p:nvPr/>
        </p:nvSpPr>
        <p:spPr>
          <a:xfrm>
            <a:off x="11811000" y="5575300"/>
            <a:ext cx="184731" cy="338554"/>
          </a:xfrm>
          <a:prstGeom prst="rect">
            <a:avLst/>
          </a:prstGeom>
          <a:noFill/>
        </p:spPr>
        <p:txBody>
          <a:bodyPr wrap="none" rtlCol="0">
            <a:spAutoFit/>
          </a:bodyPr>
          <a:lstStyle/>
          <a:p>
            <a:endParaRPr lang="en-US" dirty="0">
              <a:latin typeface="+mj-lt"/>
              <a:cs typeface="Calibri" pitchFamily="34" charset="0"/>
            </a:endParaRPr>
          </a:p>
        </p:txBody>
      </p:sp>
      <p:sp>
        <p:nvSpPr>
          <p:cNvPr id="8" name="CasellaDiTesto 7"/>
          <p:cNvSpPr txBox="1"/>
          <p:nvPr/>
        </p:nvSpPr>
        <p:spPr>
          <a:xfrm>
            <a:off x="5006242" y="2230640"/>
            <a:ext cx="5296707" cy="2462213"/>
          </a:xfrm>
          <a:prstGeom prst="rect">
            <a:avLst/>
          </a:prstGeom>
          <a:noFill/>
        </p:spPr>
        <p:txBody>
          <a:bodyPr wrap="square" rtlCol="0">
            <a:spAutoFit/>
          </a:bodyPr>
          <a:lstStyle/>
          <a:p>
            <a:endParaRPr lang="it-IT" sz="1400" b="1" dirty="0"/>
          </a:p>
          <a:p>
            <a:endParaRPr lang="it-IT" sz="1400" b="1" dirty="0"/>
          </a:p>
          <a:p>
            <a:endParaRPr lang="it-IT" sz="1400" b="1" dirty="0"/>
          </a:p>
          <a:p>
            <a:r>
              <a:rPr lang="it-IT" sz="1400" b="1" dirty="0"/>
              <a:t>Dott.ssa Michela De Luca</a:t>
            </a:r>
            <a:endParaRPr lang="it-IT" sz="1400" dirty="0"/>
          </a:p>
          <a:p>
            <a:r>
              <a:rPr lang="it-IT" sz="1400" dirty="0"/>
              <a:t>                                                       </a:t>
            </a:r>
          </a:p>
          <a:p>
            <a:r>
              <a:rPr lang="it-IT" sz="1400" dirty="0"/>
              <a:t>Psicologa - Psicoterapeuta</a:t>
            </a:r>
          </a:p>
          <a:p>
            <a:r>
              <a:rPr lang="it-IT" sz="1400" dirty="0"/>
              <a:t>Corresponsabile del Servizio per l’Età Evolutiva presso l’Istituto di Terapia Cognitivo-Interpersonale</a:t>
            </a:r>
          </a:p>
          <a:p>
            <a:r>
              <a:rPr lang="it-IT" sz="1400" dirty="0"/>
              <a:t>Ricercatrice clinica ITCI</a:t>
            </a:r>
          </a:p>
          <a:p>
            <a:r>
              <a:rPr lang="it-IT" sz="1400" dirty="0"/>
              <a:t>Cultrice della materia corso di </a:t>
            </a:r>
            <a:r>
              <a:rPr lang="it-IT" sz="1400" dirty="0" err="1"/>
              <a:t>Cyberpsicologia</a:t>
            </a:r>
            <a:r>
              <a:rPr lang="it-IT" sz="1400" dirty="0"/>
              <a:t> presso l’ UER</a:t>
            </a:r>
          </a:p>
          <a:p>
            <a:r>
              <a:rPr lang="it-IT" sz="1400" dirty="0"/>
              <a:t> </a:t>
            </a:r>
          </a:p>
        </p:txBody>
      </p:sp>
      <p:sp>
        <p:nvSpPr>
          <p:cNvPr id="2" name="CasellaDiTesto 1"/>
          <p:cNvSpPr txBox="1"/>
          <p:nvPr/>
        </p:nvSpPr>
        <p:spPr>
          <a:xfrm>
            <a:off x="1017827" y="1999808"/>
            <a:ext cx="3762377" cy="461665"/>
          </a:xfrm>
          <a:prstGeom prst="rect">
            <a:avLst/>
          </a:prstGeom>
          <a:noFill/>
        </p:spPr>
        <p:txBody>
          <a:bodyPr wrap="none" rtlCol="0">
            <a:spAutoFit/>
          </a:bodyPr>
          <a:lstStyle/>
          <a:p>
            <a:r>
              <a:rPr lang="it-IT" sz="2400" b="1" dirty="0"/>
              <a:t>LA MENTE IN INTERNET</a:t>
            </a:r>
          </a:p>
        </p:txBody>
      </p:sp>
      <p:sp>
        <p:nvSpPr>
          <p:cNvPr id="3" name="CasellaDiTesto 2">
            <a:extLst>
              <a:ext uri="{FF2B5EF4-FFF2-40B4-BE49-F238E27FC236}">
                <a16:creationId xmlns:a16="http://schemas.microsoft.com/office/drawing/2014/main" id="{C975EBCC-7D3A-F5B7-3A10-37E88DFEE51F}"/>
              </a:ext>
            </a:extLst>
          </p:cNvPr>
          <p:cNvSpPr txBox="1"/>
          <p:nvPr/>
        </p:nvSpPr>
        <p:spPr>
          <a:xfrm>
            <a:off x="793215" y="528809"/>
            <a:ext cx="3260829" cy="830997"/>
          </a:xfrm>
          <a:prstGeom prst="rect">
            <a:avLst/>
          </a:prstGeom>
          <a:noFill/>
        </p:spPr>
        <p:txBody>
          <a:bodyPr wrap="none" rtlCol="0">
            <a:spAutoFit/>
          </a:bodyPr>
          <a:lstStyle/>
          <a:p>
            <a:r>
              <a:rPr lang="it-IT" b="1" dirty="0"/>
              <a:t>CORSO DI CYBERPSICOLOGIA</a:t>
            </a:r>
          </a:p>
          <a:p>
            <a:r>
              <a:rPr lang="it-IT" sz="1600" b="1" dirty="0"/>
              <a:t>Prof. Tonino Cantelmi </a:t>
            </a:r>
          </a:p>
          <a:p>
            <a:endParaRPr lang="it-IT" dirty="0"/>
          </a:p>
        </p:txBody>
      </p:sp>
    </p:spTree>
    <p:extLst>
      <p:ext uri="{BB962C8B-B14F-4D97-AF65-F5344CB8AC3E}">
        <p14:creationId xmlns:p14="http://schemas.microsoft.com/office/powerpoint/2010/main" val="2739316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8B5D18C-09AD-4F2A-9B7B-9EA489B584DB}" type="slidenum">
              <a:rPr lang="it-IT" altLang="it-IT" smtClean="0"/>
              <a:pPr>
                <a:defRPr/>
              </a:pPr>
              <a:t>9</a:t>
            </a:fld>
            <a:endParaRPr lang="it-IT" altLang="it-IT"/>
          </a:p>
        </p:txBody>
      </p:sp>
      <p:sp>
        <p:nvSpPr>
          <p:cNvPr id="3" name="Rettangolo 2"/>
          <p:cNvSpPr/>
          <p:nvPr/>
        </p:nvSpPr>
        <p:spPr>
          <a:xfrm>
            <a:off x="504968" y="844292"/>
            <a:ext cx="9635320" cy="4278094"/>
          </a:xfrm>
          <a:prstGeom prst="rect">
            <a:avLst/>
          </a:prstGeom>
        </p:spPr>
        <p:txBody>
          <a:bodyPr wrap="square">
            <a:spAutoFit/>
          </a:bodyPr>
          <a:lstStyle/>
          <a:p>
            <a:pPr algn="just"/>
            <a:r>
              <a:rPr lang="it-IT" dirty="0"/>
              <a:t>Oltre all’influsso dei messaggi personali, la tecnologia digitale ci fornisce anche un numero crescente di notifiche automatiche di ogni genere. </a:t>
            </a:r>
          </a:p>
          <a:p>
            <a:pPr algn="just"/>
            <a:endParaRPr lang="it-IT" dirty="0"/>
          </a:p>
          <a:p>
            <a:pPr algn="just"/>
            <a:r>
              <a:rPr lang="it-IT" dirty="0"/>
              <a:t>Vogliamo essere interrotti, perché riteniamo che </a:t>
            </a:r>
            <a:r>
              <a:rPr lang="it-IT" i="1" dirty="0"/>
              <a:t>ogni interruzione ci possa portare un’informazione preziosa.          </a:t>
            </a:r>
            <a:r>
              <a:rPr lang="it-IT" b="1" dirty="0"/>
              <a:t>Disattivare questi avvisi significa rischiare di sentirci tagliati fuori, o addirittura socialmente isolati. </a:t>
            </a:r>
          </a:p>
          <a:p>
            <a:pPr algn="just"/>
            <a:endParaRPr lang="it-IT" dirty="0"/>
          </a:p>
          <a:p>
            <a:pPr algn="just"/>
            <a:r>
              <a:rPr lang="it-IT" dirty="0"/>
              <a:t>Nel 2009 un’équipe di ricercatori dell’università di Stanford sottopose a una serie di test cognitivi un gruppo di utenti di media dediti al multitasking e un gruppo che invece ne faceva un uso relativamente sporadico. Scoprì che i primi venivano </a:t>
            </a:r>
            <a:r>
              <a:rPr lang="it-IT" u="sng" dirty="0"/>
              <a:t>distratti molto più facile da stimoli ambientali irrilevanti, avevano molto meno controllo sul contenuto della loro memoria di lavoro, e in generale si trovavano in difficoltà a mantenere la concentrazione su un’attività particolare </a:t>
            </a:r>
            <a:r>
              <a:rPr lang="it-IT" dirty="0"/>
              <a:t>(</a:t>
            </a:r>
            <a:r>
              <a:rPr lang="it-IT" dirty="0" err="1"/>
              <a:t>Ophira</a:t>
            </a:r>
            <a:r>
              <a:rPr lang="it-IT" dirty="0"/>
              <a:t>, </a:t>
            </a:r>
            <a:r>
              <a:rPr lang="it-IT" dirty="0" err="1"/>
              <a:t>Nass</a:t>
            </a:r>
            <a:r>
              <a:rPr lang="it-IT" dirty="0"/>
              <a:t> &amp; Wagner, 2009). </a:t>
            </a:r>
          </a:p>
          <a:p>
            <a:pPr algn="just"/>
            <a:endParaRPr lang="it-IT" dirty="0"/>
          </a:p>
          <a:p>
            <a:pPr algn="just"/>
            <a:r>
              <a:rPr lang="it-IT" dirty="0"/>
              <a:t>= A parte questa differente tendenza al multitasking, i due gruppi non presentavano differenze riguardo alle votazioni scolastiche e ai test di personalità. </a:t>
            </a:r>
          </a:p>
          <a:p>
            <a:pPr algn="just"/>
            <a:endParaRPr lang="it-IT" i="1" dirty="0"/>
          </a:p>
          <a:p>
            <a:pPr algn="just"/>
            <a:endParaRPr lang="it-IT" dirty="0"/>
          </a:p>
        </p:txBody>
      </p:sp>
      <p:sp>
        <p:nvSpPr>
          <p:cNvPr id="4" name="CasellaDiTesto 3"/>
          <p:cNvSpPr txBox="1"/>
          <p:nvPr/>
        </p:nvSpPr>
        <p:spPr>
          <a:xfrm>
            <a:off x="504967" y="448507"/>
            <a:ext cx="6209731" cy="430887"/>
          </a:xfrm>
          <a:prstGeom prst="rect">
            <a:avLst/>
          </a:prstGeom>
          <a:noFill/>
        </p:spPr>
        <p:txBody>
          <a:bodyPr wrap="square" rtlCol="0">
            <a:spAutoFit/>
          </a:bodyPr>
          <a:lstStyle/>
          <a:p>
            <a:r>
              <a:rPr lang="it-IT" sz="2200" b="1" dirty="0">
                <a:solidFill>
                  <a:schemeClr val="tx2"/>
                </a:solidFill>
                <a:latin typeface="Verdana"/>
                <a:ea typeface="Verdana"/>
                <a:cs typeface="Verdana"/>
                <a:sym typeface="Verdana"/>
              </a:rPr>
              <a:t>ATTENZIONE</a:t>
            </a:r>
            <a:r>
              <a:rPr lang="it-IT" sz="1800" b="1" dirty="0"/>
              <a:t> (Cantelmi T., Lambiase T.)</a:t>
            </a:r>
          </a:p>
        </p:txBody>
      </p:sp>
      <p:cxnSp>
        <p:nvCxnSpPr>
          <p:cNvPr id="6" name="Connettore 2 5"/>
          <p:cNvCxnSpPr/>
          <p:nvPr/>
        </p:nvCxnSpPr>
        <p:spPr>
          <a:xfrm>
            <a:off x="1463722" y="2006221"/>
            <a:ext cx="67897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33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4024" y="349415"/>
            <a:ext cx="9676263" cy="5386090"/>
          </a:xfrm>
          <a:prstGeom prst="rect">
            <a:avLst/>
          </a:prstGeom>
        </p:spPr>
        <p:txBody>
          <a:bodyPr wrap="square">
            <a:spAutoFit/>
          </a:bodyPr>
          <a:lstStyle/>
          <a:p>
            <a:r>
              <a:rPr lang="it-IT" sz="2400" b="1" dirty="0">
                <a:latin typeface="+mj-lt"/>
              </a:rPr>
              <a:t>MEMORIA E ARCHIVIAZIONE</a:t>
            </a:r>
            <a:r>
              <a:rPr lang="it-IT" sz="2000" b="1" dirty="0">
                <a:latin typeface="+mj-lt"/>
              </a:rPr>
              <a:t> </a:t>
            </a:r>
            <a:r>
              <a:rPr lang="it-IT" sz="1800" dirty="0"/>
              <a:t>(Cantelmi T., Lambiase T.)</a:t>
            </a:r>
            <a:endParaRPr lang="it-IT" sz="2400" dirty="0">
              <a:latin typeface="+mj-lt"/>
            </a:endParaRPr>
          </a:p>
          <a:p>
            <a:r>
              <a:rPr lang="it-IT" dirty="0"/>
              <a:t> </a:t>
            </a:r>
          </a:p>
          <a:p>
            <a:pPr algn="just"/>
            <a:r>
              <a:rPr lang="it-IT" u="sng" dirty="0"/>
              <a:t>Internet, sempre più spesso, viene vista come una sostituzione, e non soltanto come un’integrazione, della memoria personale. Questa concezione, purtroppo, è sbagliata.</a:t>
            </a:r>
          </a:p>
          <a:p>
            <a:pPr algn="just"/>
            <a:endParaRPr lang="it-IT" dirty="0"/>
          </a:p>
          <a:p>
            <a:pPr algn="just"/>
            <a:r>
              <a:rPr lang="it-IT" dirty="0"/>
              <a:t>Già William James intuì, dagli studi di </a:t>
            </a:r>
            <a:r>
              <a:rPr lang="it-IT" dirty="0" err="1"/>
              <a:t>Ebbinghaus</a:t>
            </a:r>
            <a:r>
              <a:rPr lang="it-IT" dirty="0"/>
              <a:t>, che abbiamo due tipi di ricordi: primari (che svaniscono dalla mente poco dopo l’evento che li ha suscitati) e secondari (che il cervello archivia e ricorda). Dalle ricerche di Muller e </a:t>
            </a:r>
            <a:r>
              <a:rPr lang="it-IT" dirty="0" err="1"/>
              <a:t>Pilzecker</a:t>
            </a:r>
            <a:r>
              <a:rPr lang="it-IT" dirty="0"/>
              <a:t> è emerso che i ricordi si consolidano nel cervello entro circa un’ora con un processo piuttosto complesso. Ogni disturbo – o anche una semplice distrazione – può spazzare via dalla mente i ricordi nascenti (</a:t>
            </a:r>
            <a:r>
              <a:rPr lang="it-IT" dirty="0" err="1"/>
              <a:t>cit</a:t>
            </a:r>
            <a:r>
              <a:rPr lang="it-IT" dirty="0"/>
              <a:t> in. Kandel, 2006). </a:t>
            </a:r>
          </a:p>
          <a:p>
            <a:pPr algn="just"/>
            <a:endParaRPr lang="it-IT" dirty="0"/>
          </a:p>
          <a:p>
            <a:pPr algn="just"/>
            <a:r>
              <a:rPr lang="it-IT" dirty="0"/>
              <a:t>La prima chiave per il consolidamento dei ricordi è l’attenzione. Acquisire ricordi espliciti e forare connessioni fra di essi richiede una forte concentrazione mentale, amplificata dalla ripetizione oppure da un intenso coinvolgimento emotivo o intellettuale. Se non siamo in grado di prestare attenzione all’informazione nella nostra memoria di lavoro, essa rimane lì soltanto fino a quando i neuroni che la veicolano restano attivi. Poi se ne va, lasciando nella mente poche tracce, se non addirittura nessuna. </a:t>
            </a:r>
          </a:p>
          <a:p>
            <a:pPr algn="just"/>
            <a:endParaRPr lang="it-IT" dirty="0"/>
          </a:p>
          <a:p>
            <a:pPr algn="just"/>
            <a:r>
              <a:rPr lang="it-IT" dirty="0"/>
              <a:t>L’influsso dei molteplici e contrastanti messaggi che arrivano dalla Rete non soltanto sovraccarica la nostra memoria di lavoro, ma rende anche molto più difficile per i lobi frontali concentrare l’attenzione su un unico oggetto. Ciò spiega perché molti di noi trovano difficile concentrarsi anche quando sono lontani dal computer</a:t>
            </a:r>
          </a:p>
        </p:txBody>
      </p:sp>
    </p:spTree>
    <p:extLst>
      <p:ext uri="{BB962C8B-B14F-4D97-AF65-F5344CB8AC3E}">
        <p14:creationId xmlns:p14="http://schemas.microsoft.com/office/powerpoint/2010/main" val="46760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24083" y="1284116"/>
            <a:ext cx="7492621" cy="1834990"/>
          </a:xfrm>
          <a:prstGeom prst="rect">
            <a:avLst/>
          </a:prstGeom>
        </p:spPr>
        <p:txBody>
          <a:bodyPr wrap="square">
            <a:spAutoFit/>
          </a:bodyPr>
          <a:lstStyle/>
          <a:p>
            <a:pPr algn="just" eaLnBrk="1" hangingPunct="1">
              <a:lnSpc>
                <a:spcPts val="2300"/>
              </a:lnSpc>
              <a:buFontTx/>
              <a:buNone/>
            </a:pPr>
            <a:r>
              <a:rPr lang="it-IT" dirty="0"/>
              <a:t>Quando siamo online il continuo spostamento dell’attenzione può rendere i nostri cervelli più svelti nel </a:t>
            </a:r>
            <a:r>
              <a:rPr lang="it-IT" i="1" dirty="0"/>
              <a:t>multitasking</a:t>
            </a:r>
            <a:r>
              <a:rPr lang="it-IT" dirty="0"/>
              <a:t>, ma questo di fatto </a:t>
            </a:r>
            <a:r>
              <a:rPr lang="it-IT" b="1" dirty="0">
                <a:solidFill>
                  <a:srgbClr val="FF0000"/>
                </a:solidFill>
              </a:rPr>
              <a:t>ostacola la nostra capacità di pensare in modo approfondito e creativo</a:t>
            </a:r>
            <a:r>
              <a:rPr lang="it-IT" dirty="0"/>
              <a:t>. Più si fa multitasking </a:t>
            </a:r>
            <a:r>
              <a:rPr lang="it-IT" b="1" dirty="0">
                <a:solidFill>
                  <a:srgbClr val="FF0000"/>
                </a:solidFill>
              </a:rPr>
              <a:t>meno capaci di pensare </a:t>
            </a:r>
            <a:r>
              <a:rPr lang="it-IT" dirty="0"/>
              <a:t>si diventa. Si finisce per essere </a:t>
            </a:r>
            <a:r>
              <a:rPr lang="it-IT" b="1" dirty="0">
                <a:solidFill>
                  <a:srgbClr val="FF0000"/>
                </a:solidFill>
              </a:rPr>
              <a:t>più inclini a fidarsi di idee e soluzioni convenzionali</a:t>
            </a:r>
            <a:r>
              <a:rPr lang="it-IT" dirty="0"/>
              <a:t> invece di contestarle con schemi di pensiero originali. </a:t>
            </a:r>
          </a:p>
        </p:txBody>
      </p:sp>
      <p:sp>
        <p:nvSpPr>
          <p:cNvPr id="2" name="Rettangolo 1"/>
          <p:cNvSpPr/>
          <p:nvPr/>
        </p:nvSpPr>
        <p:spPr>
          <a:xfrm>
            <a:off x="2765305" y="3619934"/>
            <a:ext cx="5210175" cy="1323439"/>
          </a:xfrm>
          <a:prstGeom prst="rect">
            <a:avLst/>
          </a:prstGeom>
        </p:spPr>
        <p:txBody>
          <a:bodyPr>
            <a:spAutoFit/>
          </a:bodyPr>
          <a:lstStyle/>
          <a:p>
            <a:pPr algn="just"/>
            <a:r>
              <a:rPr lang="it-IT" b="1" i="1" dirty="0" err="1"/>
              <a:t>Attenzion</a:t>
            </a:r>
            <a:r>
              <a:rPr lang="it-IT" b="1" i="1" dirty="0"/>
              <a:t> </a:t>
            </a:r>
            <a:r>
              <a:rPr lang="it-IT" b="1" i="1" dirty="0" err="1"/>
              <a:t>Restorarion</a:t>
            </a:r>
            <a:r>
              <a:rPr lang="it-IT" b="1" i="1" dirty="0"/>
              <a:t> </a:t>
            </a:r>
            <a:r>
              <a:rPr lang="it-IT" b="1" i="1" dirty="0" err="1"/>
              <a:t>Theory</a:t>
            </a:r>
            <a:r>
              <a:rPr lang="it-IT" b="1" dirty="0"/>
              <a:t> (ART): </a:t>
            </a:r>
            <a:r>
              <a:rPr lang="it-IT" dirty="0"/>
              <a:t>quando non siamo bombardati da stimoli esterni, il nostro cervello può effettivamente rilassarsi e quindi si evidenzia maggiore capacità di attenzione, una memoria più forte e, in generale, migliori abilità cognitive</a:t>
            </a:r>
          </a:p>
        </p:txBody>
      </p:sp>
    </p:spTree>
    <p:extLst>
      <p:ext uri="{BB962C8B-B14F-4D97-AF65-F5344CB8AC3E}">
        <p14:creationId xmlns:p14="http://schemas.microsoft.com/office/powerpoint/2010/main" val="216515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BD8AC-8F21-419A-6E0D-9BB31BF9830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94395F7-47D6-8475-A5A4-9281276D5E81}"/>
              </a:ext>
            </a:extLst>
          </p:cNvPr>
          <p:cNvSpPr>
            <a:spLocks noGrp="1"/>
          </p:cNvSpPr>
          <p:nvPr>
            <p:ph type="title"/>
          </p:nvPr>
        </p:nvSpPr>
        <p:spPr/>
        <p:txBody>
          <a:bodyPr/>
          <a:lstStyle/>
          <a:p>
            <a:r>
              <a:rPr lang="it-IT" b="1" dirty="0">
                <a:solidFill>
                  <a:srgbClr val="333333"/>
                </a:solidFill>
                <a:latin typeface="Helvetica Neue"/>
              </a:rPr>
              <a:t>E</a:t>
            </a:r>
            <a:r>
              <a:rPr lang="it-IT" b="1" i="0" dirty="0">
                <a:solidFill>
                  <a:srgbClr val="333333"/>
                </a:solidFill>
                <a:effectLst/>
                <a:latin typeface="Helvetica Neue"/>
              </a:rPr>
              <a:t>mpatia</a:t>
            </a:r>
            <a:endParaRPr lang="it-IT" dirty="0"/>
          </a:p>
        </p:txBody>
      </p:sp>
      <p:sp>
        <p:nvSpPr>
          <p:cNvPr id="3" name="Segnaposto contenuto 2">
            <a:extLst>
              <a:ext uri="{FF2B5EF4-FFF2-40B4-BE49-F238E27FC236}">
                <a16:creationId xmlns:a16="http://schemas.microsoft.com/office/drawing/2014/main" id="{B9A54C4C-AD56-E7B3-2432-F677834A163C}"/>
              </a:ext>
            </a:extLst>
          </p:cNvPr>
          <p:cNvSpPr>
            <a:spLocks noGrp="1"/>
          </p:cNvSpPr>
          <p:nvPr>
            <p:ph idx="1"/>
          </p:nvPr>
        </p:nvSpPr>
        <p:spPr/>
        <p:txBody>
          <a:bodyPr/>
          <a:lstStyle/>
          <a:p>
            <a:pPr algn="just"/>
            <a:r>
              <a:rPr lang="it-IT" b="0" i="0" dirty="0">
                <a:solidFill>
                  <a:srgbClr val="333333"/>
                </a:solidFill>
                <a:effectLst/>
                <a:latin typeface="Helvetica Neue"/>
              </a:rPr>
              <a:t>James et al., 2017 hanno evidenziato che </a:t>
            </a:r>
            <a:r>
              <a:rPr lang="it-IT" i="0" dirty="0">
                <a:solidFill>
                  <a:srgbClr val="333333"/>
                </a:solidFill>
                <a:effectLst/>
                <a:latin typeface="Helvetica Neue"/>
              </a:rPr>
              <a:t>nei giovani adulti si segnala una </a:t>
            </a:r>
            <a:r>
              <a:rPr lang="it-IT" b="1" i="0" dirty="0">
                <a:solidFill>
                  <a:srgbClr val="333333"/>
                </a:solidFill>
                <a:effectLst/>
                <a:latin typeface="Helvetica Neue"/>
              </a:rPr>
              <a:t>correlazione tra il tempo trascorso sui media digitali ed una minore empatia cognitiva </a:t>
            </a:r>
            <a:r>
              <a:rPr lang="it-IT" i="0" dirty="0">
                <a:solidFill>
                  <a:srgbClr val="333333"/>
                </a:solidFill>
                <a:effectLst/>
                <a:latin typeface="Helvetica Neue"/>
              </a:rPr>
              <a:t>con le altre persone sia come causa della </a:t>
            </a:r>
            <a:r>
              <a:rPr lang="it-IT" i="0" u="sng" dirty="0">
                <a:solidFill>
                  <a:srgbClr val="333333"/>
                </a:solidFill>
                <a:effectLst/>
                <a:latin typeface="Helvetica Neue"/>
              </a:rPr>
              <a:t>mancanza di comprensione di ciò che le altre persone potrebbero pensare </a:t>
            </a:r>
            <a:r>
              <a:rPr lang="it-IT" i="0" dirty="0">
                <a:solidFill>
                  <a:srgbClr val="333333"/>
                </a:solidFill>
                <a:effectLst/>
                <a:latin typeface="Helvetica Neue"/>
              </a:rPr>
              <a:t>(teoria della mente) o per </a:t>
            </a:r>
            <a:r>
              <a:rPr lang="it-IT" i="0" u="sng" dirty="0">
                <a:solidFill>
                  <a:srgbClr val="333333"/>
                </a:solidFill>
                <a:effectLst/>
                <a:latin typeface="Helvetica Neue"/>
              </a:rPr>
              <a:t>problemi legati al riconoscimento delle emozioni </a:t>
            </a:r>
            <a:r>
              <a:rPr lang="it-IT" i="0" dirty="0">
                <a:solidFill>
                  <a:srgbClr val="333333"/>
                </a:solidFill>
                <a:effectLst/>
                <a:latin typeface="Helvetica Neue"/>
              </a:rPr>
              <a:t>o </a:t>
            </a:r>
            <a:r>
              <a:rPr lang="it-IT" i="0" u="sng" dirty="0">
                <a:solidFill>
                  <a:srgbClr val="333333"/>
                </a:solidFill>
                <a:effectLst/>
                <a:latin typeface="Helvetica Neue"/>
              </a:rPr>
              <a:t>mancanza di tempo trascorso con i coetanei </a:t>
            </a:r>
            <a:r>
              <a:rPr lang="it-IT" i="0" dirty="0">
                <a:solidFill>
                  <a:srgbClr val="333333"/>
                </a:solidFill>
                <a:effectLst/>
                <a:latin typeface="Helvetica Neue"/>
              </a:rPr>
              <a:t>come conseguenza di un eccessivo tempo speso online.</a:t>
            </a:r>
          </a:p>
          <a:p>
            <a:pPr algn="just"/>
            <a:endParaRPr lang="it-IT" dirty="0">
              <a:solidFill>
                <a:srgbClr val="333333"/>
              </a:solidFill>
              <a:latin typeface="Helvetica Neue"/>
            </a:endParaRPr>
          </a:p>
          <a:p>
            <a:pPr algn="just"/>
            <a:endParaRPr lang="it-IT" dirty="0">
              <a:solidFill>
                <a:srgbClr val="333333"/>
              </a:solidFill>
              <a:latin typeface="Helvetica Neue"/>
            </a:endParaRPr>
          </a:p>
          <a:p>
            <a:pPr algn="just"/>
            <a:endParaRPr lang="it-IT" dirty="0">
              <a:solidFill>
                <a:srgbClr val="333333"/>
              </a:solidFill>
              <a:latin typeface="Helvetica Neue"/>
            </a:endParaRPr>
          </a:p>
        </p:txBody>
      </p:sp>
      <p:sp>
        <p:nvSpPr>
          <p:cNvPr id="4" name="Segnaposto numero diapositiva 3">
            <a:extLst>
              <a:ext uri="{FF2B5EF4-FFF2-40B4-BE49-F238E27FC236}">
                <a16:creationId xmlns:a16="http://schemas.microsoft.com/office/drawing/2014/main" id="{0DA94053-C824-0758-427A-1A2A6E2FFD11}"/>
              </a:ext>
            </a:extLst>
          </p:cNvPr>
          <p:cNvSpPr>
            <a:spLocks noGrp="1"/>
          </p:cNvSpPr>
          <p:nvPr>
            <p:ph type="sldNum" sz="quarter" idx="12"/>
          </p:nvPr>
        </p:nvSpPr>
        <p:spPr/>
        <p:txBody>
          <a:bodyPr/>
          <a:lstStyle/>
          <a:p>
            <a:pPr>
              <a:defRPr/>
            </a:pPr>
            <a:fld id="{1D7D060C-A38B-4E18-8365-E5F286369D77}" type="slidenum">
              <a:rPr lang="it-IT" smtClean="0"/>
              <a:pPr>
                <a:defRPr/>
              </a:pPr>
              <a:t>12</a:t>
            </a:fld>
            <a:endParaRPr lang="it-IT"/>
          </a:p>
        </p:txBody>
      </p:sp>
    </p:spTree>
    <p:extLst>
      <p:ext uri="{BB962C8B-B14F-4D97-AF65-F5344CB8AC3E}">
        <p14:creationId xmlns:p14="http://schemas.microsoft.com/office/powerpoint/2010/main" val="129530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8BF32F-2C5C-12D7-7AC1-3DE82E315FA6}"/>
              </a:ext>
            </a:extLst>
          </p:cNvPr>
          <p:cNvSpPr>
            <a:spLocks noGrp="1"/>
          </p:cNvSpPr>
          <p:nvPr>
            <p:ph type="title"/>
          </p:nvPr>
        </p:nvSpPr>
        <p:spPr/>
        <p:txBody>
          <a:bodyPr/>
          <a:lstStyle/>
          <a:p>
            <a:r>
              <a:rPr lang="it-IT" b="1" dirty="0"/>
              <a:t>IL PASSAGGIO DALLA LETTURA CARTACEA ALLA LETTURA DIGITALE, ONLINE E SU SCHERMO</a:t>
            </a:r>
          </a:p>
        </p:txBody>
      </p:sp>
      <p:sp>
        <p:nvSpPr>
          <p:cNvPr id="3" name="Segnaposto contenuto 2">
            <a:extLst>
              <a:ext uri="{FF2B5EF4-FFF2-40B4-BE49-F238E27FC236}">
                <a16:creationId xmlns:a16="http://schemas.microsoft.com/office/drawing/2014/main" id="{851AD33E-9E51-8200-5417-CD1EA9BD3DB7}"/>
              </a:ext>
            </a:extLst>
          </p:cNvPr>
          <p:cNvSpPr>
            <a:spLocks noGrp="1"/>
          </p:cNvSpPr>
          <p:nvPr>
            <p:ph idx="1"/>
          </p:nvPr>
        </p:nvSpPr>
        <p:spPr>
          <a:xfrm>
            <a:off x="521176" y="1367578"/>
            <a:ext cx="9570275" cy="2444258"/>
          </a:xfrm>
        </p:spPr>
        <p:txBody>
          <a:bodyPr/>
          <a:lstStyle/>
          <a:p>
            <a:r>
              <a:rPr lang="it-IT" sz="1200" dirty="0"/>
              <a:t>Dibatto sulle possibili conseguenze cognitive tornato in auge perché:</a:t>
            </a:r>
          </a:p>
          <a:p>
            <a:pPr marL="285750" indent="-285750">
              <a:buFont typeface="Arial" panose="020B0604020202020204" pitchFamily="34" charset="0"/>
              <a:buChar char="•"/>
            </a:pPr>
            <a:endParaRPr lang="it-IT" sz="1200" dirty="0"/>
          </a:p>
          <a:p>
            <a:pPr marL="285750" indent="-285750" algn="just">
              <a:buFont typeface="Arial" panose="020B0604020202020204" pitchFamily="34" charset="0"/>
              <a:buChar char="•"/>
            </a:pPr>
            <a:r>
              <a:rPr lang="it-IT" sz="1200" dirty="0"/>
              <a:t>internet sia divenuto ormai la fonte principale tramite cui ci documentiamo e informiamo, scalzando sempre più le fonti tradizionali; </a:t>
            </a:r>
          </a:p>
          <a:p>
            <a:pPr marL="285750" indent="-285750" algn="just">
              <a:buFont typeface="Arial" panose="020B0604020202020204" pitchFamily="34" charset="0"/>
              <a:buChar char="•"/>
            </a:pPr>
            <a:r>
              <a:rPr lang="it-IT" sz="1200" dirty="0"/>
              <a:t>il consolidamento di alcuni meccanismi di funzionamento degli algoritmi informatici che impongono regole alla diffusione e condivisione delle informazioni; </a:t>
            </a:r>
          </a:p>
          <a:p>
            <a:pPr marL="285750" indent="-285750" algn="just">
              <a:buFont typeface="Arial" panose="020B0604020202020204" pitchFamily="34" charset="0"/>
              <a:buChar char="•"/>
            </a:pPr>
            <a:r>
              <a:rPr lang="it-IT" sz="1200" dirty="0"/>
              <a:t>Il timore che l’incapacità di comprendere testi in rete possa ripercuotersi negativamente sulla possibilità che abbiamo di ‘difenderci’ da false notizie, propaganda e cattivi narratori che popolano il web</a:t>
            </a:r>
          </a:p>
        </p:txBody>
      </p:sp>
      <p:sp>
        <p:nvSpPr>
          <p:cNvPr id="4" name="Segnaposto numero diapositiva 3">
            <a:extLst>
              <a:ext uri="{FF2B5EF4-FFF2-40B4-BE49-F238E27FC236}">
                <a16:creationId xmlns:a16="http://schemas.microsoft.com/office/drawing/2014/main" id="{D251FA85-8495-76C0-FD15-9A873D255DC9}"/>
              </a:ext>
            </a:extLst>
          </p:cNvPr>
          <p:cNvSpPr>
            <a:spLocks noGrp="1"/>
          </p:cNvSpPr>
          <p:nvPr>
            <p:ph type="sldNum" sz="quarter" idx="12"/>
          </p:nvPr>
        </p:nvSpPr>
        <p:spPr/>
        <p:txBody>
          <a:bodyPr/>
          <a:lstStyle/>
          <a:p>
            <a:pPr>
              <a:defRPr/>
            </a:pPr>
            <a:fld id="{1D7D060C-A38B-4E18-8365-E5F286369D77}" type="slidenum">
              <a:rPr lang="it-IT" smtClean="0"/>
              <a:pPr>
                <a:defRPr/>
              </a:pPr>
              <a:t>13</a:t>
            </a:fld>
            <a:endParaRPr lang="it-IT"/>
          </a:p>
        </p:txBody>
      </p:sp>
      <p:sp>
        <p:nvSpPr>
          <p:cNvPr id="6" name="CasellaDiTesto 5">
            <a:extLst>
              <a:ext uri="{FF2B5EF4-FFF2-40B4-BE49-F238E27FC236}">
                <a16:creationId xmlns:a16="http://schemas.microsoft.com/office/drawing/2014/main" id="{9DDEFFA3-DE53-C557-0654-46CFEEFAC32B}"/>
              </a:ext>
            </a:extLst>
          </p:cNvPr>
          <p:cNvSpPr txBox="1"/>
          <p:nvPr/>
        </p:nvSpPr>
        <p:spPr>
          <a:xfrm>
            <a:off x="620568" y="3108477"/>
            <a:ext cx="9470883" cy="1569660"/>
          </a:xfrm>
          <a:prstGeom prst="rect">
            <a:avLst/>
          </a:prstGeom>
          <a:noFill/>
        </p:spPr>
        <p:txBody>
          <a:bodyPr wrap="square">
            <a:spAutoFit/>
          </a:bodyPr>
          <a:lstStyle/>
          <a:p>
            <a:pPr algn="just"/>
            <a:r>
              <a:rPr lang="it-IT" sz="1200" dirty="0">
                <a:latin typeface="+mn-lt"/>
              </a:rPr>
              <a:t>Nonostante l’iniziale entusiasmo prodotto dalle potenzialità innovative del mezzo elettronico come l’ipertestualità e la possibilità di sovvertire le tradizionali regole del volume cartaceo, la letteratura di settore non ha tardato a mettere in rilievo alcuni problemi connessi alla lettura su schermo e contestualmente i libri digitali hanno trovato non poche difficoltà di accoglienza. </a:t>
            </a:r>
            <a:r>
              <a:rPr lang="it-IT" sz="1200" b="1" dirty="0">
                <a:latin typeface="+mn-lt"/>
              </a:rPr>
              <a:t>Al contrario di quanto si potrebbe pensare la lettura di e-book è ancora poco diffusa </a:t>
            </a:r>
            <a:r>
              <a:rPr lang="it-IT" sz="1200" dirty="0">
                <a:latin typeface="+mn-lt"/>
              </a:rPr>
              <a:t>tra le generazioni più giovani, mentre i libri di testo digitali non sembrano essere ben recepiti dalla maggior parte degli studenti che preferisce ancora optare per il libro di testo tradizionale. Secondo l’ultima indagine sul digitale nella didattica dell’osservatorio AIE-MIUR, solo una minoranza decide di attivare la versione digitale, che poi utilizza sporadicamente e non per tutte le discipline</a:t>
            </a:r>
          </a:p>
        </p:txBody>
      </p:sp>
      <p:sp>
        <p:nvSpPr>
          <p:cNvPr id="10" name="CasellaDiTesto 9">
            <a:extLst>
              <a:ext uri="{FF2B5EF4-FFF2-40B4-BE49-F238E27FC236}">
                <a16:creationId xmlns:a16="http://schemas.microsoft.com/office/drawing/2014/main" id="{20FE02BC-2B8D-EFBF-2265-19A74D12BF35}"/>
              </a:ext>
            </a:extLst>
          </p:cNvPr>
          <p:cNvSpPr txBox="1"/>
          <p:nvPr/>
        </p:nvSpPr>
        <p:spPr>
          <a:xfrm>
            <a:off x="620568" y="4805025"/>
            <a:ext cx="9459602" cy="892552"/>
          </a:xfrm>
          <a:prstGeom prst="rect">
            <a:avLst/>
          </a:prstGeom>
          <a:noFill/>
        </p:spPr>
        <p:txBody>
          <a:bodyPr wrap="square">
            <a:spAutoFit/>
          </a:bodyPr>
          <a:lstStyle/>
          <a:p>
            <a:pPr algn="just"/>
            <a:r>
              <a:rPr lang="it-IT" sz="1200" dirty="0">
                <a:latin typeface="+mn-lt"/>
              </a:rPr>
              <a:t>I dati relativi alle abitudini di lettura nel nostro Paese non sembrano essere più rassicuranti, mostrando da anni una progressiva disaffezione alla lettura e un </a:t>
            </a:r>
            <a:r>
              <a:rPr lang="it-IT" sz="1200" b="1" dirty="0">
                <a:latin typeface="+mn-lt"/>
              </a:rPr>
              <a:t>calo drastico del consumo di letteratura</a:t>
            </a:r>
            <a:r>
              <a:rPr lang="it-IT" sz="1200" dirty="0">
                <a:latin typeface="+mn-lt"/>
              </a:rPr>
              <a:t>. La crescita della lettura di libri digitali è risultata assai modesta e non è riuscita a compensare la perdita di lettori registrata dalle rilevazioni Istat</a:t>
            </a:r>
          </a:p>
          <a:p>
            <a:endParaRPr lang="it-IT" dirty="0"/>
          </a:p>
        </p:txBody>
      </p:sp>
    </p:spTree>
    <p:extLst>
      <p:ext uri="{BB962C8B-B14F-4D97-AF65-F5344CB8AC3E}">
        <p14:creationId xmlns:p14="http://schemas.microsoft.com/office/powerpoint/2010/main" val="2100792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F8D398-EFF4-0974-B287-56A8DAB06341}"/>
              </a:ext>
            </a:extLst>
          </p:cNvPr>
          <p:cNvSpPr>
            <a:spLocks noGrp="1"/>
          </p:cNvSpPr>
          <p:nvPr>
            <p:ph idx="1"/>
          </p:nvPr>
        </p:nvSpPr>
        <p:spPr>
          <a:xfrm>
            <a:off x="586170" y="309958"/>
            <a:ext cx="9582399" cy="3601030"/>
          </a:xfrm>
        </p:spPr>
        <p:txBody>
          <a:bodyPr/>
          <a:lstStyle/>
          <a:p>
            <a:pPr algn="just"/>
            <a:r>
              <a:rPr lang="it-IT" sz="1200" dirty="0"/>
              <a:t>Le ultime indagini Ocse-Pisa e Invalsi confermano una tendenza negativa che accompagna da tempo la scuola italiana dove gli studenti hanno sempre </a:t>
            </a:r>
            <a:r>
              <a:rPr lang="it-IT" sz="1200" b="1" dirty="0"/>
              <a:t>maggiori difficoltà di comprensione della lettura</a:t>
            </a:r>
            <a:r>
              <a:rPr lang="it-IT" sz="1200" dirty="0"/>
              <a:t>. I risultati collocano gli studenti italiani agli ultimi posti in Europa per capacità di leggere, interpretare e comprendere un testo scritto: uno studente su quattro non possiede le </a:t>
            </a:r>
            <a:r>
              <a:rPr lang="it-IT" sz="1200" b="1" dirty="0"/>
              <a:t>competenze minime </a:t>
            </a:r>
            <a:r>
              <a:rPr lang="it-IT" sz="1200" dirty="0"/>
              <a:t>di analisi e comprensione – per esempio </a:t>
            </a:r>
            <a:r>
              <a:rPr lang="it-IT" sz="1200" u="sng" dirty="0"/>
              <a:t>non riesce a identificare l’idea principale di un brano che ha letto </a:t>
            </a:r>
            <a:r>
              <a:rPr lang="it-IT" sz="1200" dirty="0"/>
              <a:t>– mentre soltanto uno studente su venti padroneggia compiti di lettura più complessi come, ad esempio, </a:t>
            </a:r>
            <a:r>
              <a:rPr lang="it-IT" sz="1200" u="sng" dirty="0"/>
              <a:t>il saper distinguere tra fatti e opinioni</a:t>
            </a:r>
            <a:r>
              <a:rPr lang="it-IT" sz="1200" dirty="0"/>
              <a:t>. Al contempo le analisi internazionali ci informano che chi studia con più frequenza nel formato cartaceo, rispetto a quello digitale, ha migliori prestazioni di lettura e trascorre più tempo a leggere nel tempo libero. Nonostante i considerevoli investimenti degli ultimi anni nella transizione ai libri di testo digitali, spesso motivati da fattori pratici più che da ragioni propriamente educative (costi e carico) se si guarda ai potenziali benefici per l’apprendimento, i dati provenienti da recenti sintesi di ricerca mostrano un crescente consenso sul fatto che se si leggono testi informativi di una certa lunghezza e testi più complessi, come i manuali scolastici, </a:t>
            </a:r>
            <a:r>
              <a:rPr lang="it-IT" sz="1200" u="sng" dirty="0"/>
              <a:t>la comprensione tende ad essere peggiore quando si legge sullo schermo rispetto a quando si legge su carta</a:t>
            </a:r>
          </a:p>
        </p:txBody>
      </p:sp>
      <p:sp>
        <p:nvSpPr>
          <p:cNvPr id="4" name="Segnaposto numero diapositiva 3">
            <a:extLst>
              <a:ext uri="{FF2B5EF4-FFF2-40B4-BE49-F238E27FC236}">
                <a16:creationId xmlns:a16="http://schemas.microsoft.com/office/drawing/2014/main" id="{F9A9B1EB-9371-2004-B8B1-EEA741271D42}"/>
              </a:ext>
            </a:extLst>
          </p:cNvPr>
          <p:cNvSpPr>
            <a:spLocks noGrp="1"/>
          </p:cNvSpPr>
          <p:nvPr>
            <p:ph type="sldNum" sz="quarter" idx="12"/>
          </p:nvPr>
        </p:nvSpPr>
        <p:spPr/>
        <p:txBody>
          <a:bodyPr/>
          <a:lstStyle/>
          <a:p>
            <a:pPr>
              <a:defRPr/>
            </a:pPr>
            <a:fld id="{1D7D060C-A38B-4E18-8365-E5F286369D77}" type="slidenum">
              <a:rPr lang="it-IT" smtClean="0"/>
              <a:pPr>
                <a:defRPr/>
              </a:pPr>
              <a:t>14</a:t>
            </a:fld>
            <a:endParaRPr lang="it-IT"/>
          </a:p>
        </p:txBody>
      </p:sp>
      <p:sp>
        <p:nvSpPr>
          <p:cNvPr id="6" name="CasellaDiTesto 5">
            <a:extLst>
              <a:ext uri="{FF2B5EF4-FFF2-40B4-BE49-F238E27FC236}">
                <a16:creationId xmlns:a16="http://schemas.microsoft.com/office/drawing/2014/main" id="{BB69B536-8127-8BC1-8B9A-76670D148388}"/>
              </a:ext>
            </a:extLst>
          </p:cNvPr>
          <p:cNvSpPr txBox="1"/>
          <p:nvPr/>
        </p:nvSpPr>
        <p:spPr>
          <a:xfrm>
            <a:off x="586170" y="3107198"/>
            <a:ext cx="9469309" cy="1015663"/>
          </a:xfrm>
          <a:prstGeom prst="rect">
            <a:avLst/>
          </a:prstGeom>
          <a:noFill/>
        </p:spPr>
        <p:txBody>
          <a:bodyPr wrap="square">
            <a:spAutoFit/>
          </a:bodyPr>
          <a:lstStyle/>
          <a:p>
            <a:pPr algn="just"/>
            <a:r>
              <a:rPr lang="it-IT" sz="1200" dirty="0">
                <a:latin typeface="+mn-lt"/>
              </a:rPr>
              <a:t>Alcuni autori </a:t>
            </a:r>
            <a:r>
              <a:rPr lang="it-IT" sz="1200" u="sng" dirty="0">
                <a:latin typeface="+mn-lt"/>
              </a:rPr>
              <a:t>sospettano anche un trasferimento di alcune pratiche cognitive </a:t>
            </a:r>
            <a:r>
              <a:rPr lang="it-IT" sz="1200" dirty="0">
                <a:latin typeface="+mn-lt"/>
              </a:rPr>
              <a:t>– attenzione divisa, lettura orientativa, analisi superficiale, scarsa autoregolazione e calibrazione metacognitiva –dalla </a:t>
            </a:r>
            <a:r>
              <a:rPr lang="it-IT" sz="1200" u="sng" dirty="0">
                <a:latin typeface="+mn-lt"/>
              </a:rPr>
              <a:t>lettura digitale a quella tradizionale</a:t>
            </a:r>
            <a:r>
              <a:rPr lang="it-IT" sz="1200" dirty="0">
                <a:latin typeface="+mn-lt"/>
              </a:rPr>
              <a:t>: abituati ad un certo livello di impazienza cognitiva, potremmo stare inconsciamente sviluppando un atteggiamento mentale verso la lettura basato sul modo in cui leggiamo online che poi, per </a:t>
            </a:r>
            <a:r>
              <a:rPr lang="it-IT" sz="1200" dirty="0" err="1">
                <a:latin typeface="+mn-lt"/>
              </a:rPr>
              <a:t>un</a:t>
            </a:r>
            <a:r>
              <a:rPr lang="it-IT" sz="1200" b="1" dirty="0" err="1">
                <a:latin typeface="+mn-lt"/>
              </a:rPr>
              <a:t>‘effetto</a:t>
            </a:r>
            <a:r>
              <a:rPr lang="it-IT" sz="1200" b="1" dirty="0">
                <a:latin typeface="+mn-lt"/>
              </a:rPr>
              <a:t> di riversamento</a:t>
            </a:r>
            <a:r>
              <a:rPr lang="it-IT" sz="1200" dirty="0">
                <a:latin typeface="+mn-lt"/>
              </a:rPr>
              <a:t>’, ci starebbe portando a leggere allo stesso modo anche testi che non sono sullo schermo.</a:t>
            </a:r>
          </a:p>
        </p:txBody>
      </p:sp>
      <p:sp>
        <p:nvSpPr>
          <p:cNvPr id="7" name="Segnaposto contenuto 2">
            <a:extLst>
              <a:ext uri="{FF2B5EF4-FFF2-40B4-BE49-F238E27FC236}">
                <a16:creationId xmlns:a16="http://schemas.microsoft.com/office/drawing/2014/main" id="{BD0011C8-CE05-1AE0-3B48-9601F40A2F52}"/>
              </a:ext>
            </a:extLst>
          </p:cNvPr>
          <p:cNvSpPr txBox="1">
            <a:spLocks/>
          </p:cNvSpPr>
          <p:nvPr/>
        </p:nvSpPr>
        <p:spPr>
          <a:xfrm>
            <a:off x="521176" y="4285560"/>
            <a:ext cx="9534303" cy="1249875"/>
          </a:xfrm>
          <a:prstGeom prst="rect">
            <a:avLst/>
          </a:prstGeom>
        </p:spPr>
        <p:txBody>
          <a:bodyPr/>
          <a:lstStyle>
            <a:lvl1pPr marL="0" indent="0" algn="l" defTabSz="895350" rtl="0" eaLnBrk="1" fontAlgn="base" hangingPunct="1">
              <a:spcBef>
                <a:spcPct val="0"/>
              </a:spcBef>
              <a:spcAft>
                <a:spcPct val="0"/>
              </a:spcAft>
              <a:buClr>
                <a:schemeClr val="tx2"/>
              </a:buClr>
              <a:defRPr lang="en-US" sz="1600" kern="1200" baseline="0" noProof="0" dirty="0" smtClean="0">
                <a:solidFill>
                  <a:srgbClr val="000000"/>
                </a:solidFill>
                <a:latin typeface="Verdana"/>
                <a:ea typeface="Verdana"/>
                <a:cs typeface="Verdana"/>
              </a:defRPr>
            </a:lvl1pPr>
            <a:lvl2pPr marL="193675" indent="-192088" algn="l" defTabSz="895350" rtl="0" eaLnBrk="1" fontAlgn="base" hangingPunct="1">
              <a:spcBef>
                <a:spcPct val="0"/>
              </a:spcBef>
              <a:spcAft>
                <a:spcPct val="0"/>
              </a:spcAft>
              <a:buClr>
                <a:schemeClr val="tx2"/>
              </a:buClr>
              <a:buSzPct val="145000"/>
              <a:buFont typeface="Arial" pitchFamily="34" charset="0"/>
              <a:buChar char="•"/>
              <a:defRPr lang="en-US" sz="1600" kern="1200" baseline="0" noProof="0" dirty="0" smtClean="0">
                <a:solidFill>
                  <a:srgbClr val="000000"/>
                </a:solidFill>
                <a:latin typeface="Verdana"/>
                <a:ea typeface="Verdana"/>
                <a:cs typeface="Verdana"/>
              </a:defRPr>
            </a:lvl2pPr>
            <a:lvl3pPr marL="457200" indent="-261938" algn="l" defTabSz="895350" rtl="0" eaLnBrk="1" fontAlgn="base" hangingPunct="1">
              <a:spcBef>
                <a:spcPct val="0"/>
              </a:spcBef>
              <a:spcAft>
                <a:spcPct val="0"/>
              </a:spcAft>
              <a:buClr>
                <a:schemeClr val="accent4"/>
              </a:buClr>
              <a:buSzPct val="80000"/>
              <a:buFont typeface="Wingdings 3" pitchFamily="18" charset="2"/>
              <a:buChar char=""/>
              <a:defRPr lang="en-US" sz="1600" kern="1200" baseline="0" noProof="0" dirty="0" smtClean="0">
                <a:solidFill>
                  <a:srgbClr val="000000"/>
                </a:solidFill>
                <a:latin typeface="Verdana"/>
                <a:ea typeface="Verdana"/>
                <a:cs typeface="Verdana"/>
              </a:defRPr>
            </a:lvl3pPr>
            <a:lvl4pPr marL="587375" indent="-206375" algn="l" defTabSz="895350" rtl="0" eaLnBrk="1" fontAlgn="base" hangingPunct="1">
              <a:spcBef>
                <a:spcPct val="0"/>
              </a:spcBef>
              <a:spcAft>
                <a:spcPct val="0"/>
              </a:spcAft>
              <a:buClr>
                <a:schemeClr val="tx2"/>
              </a:buClr>
              <a:buSzPct val="100000"/>
              <a:buFont typeface="Arial" pitchFamily="34" charset="0"/>
              <a:buChar char="–"/>
              <a:defRPr lang="en-US" sz="1600" kern="1200" baseline="0" noProof="0" dirty="0" smtClean="0">
                <a:solidFill>
                  <a:srgbClr val="000000"/>
                </a:solidFill>
                <a:latin typeface="Verdana"/>
                <a:ea typeface="Verdana"/>
                <a:cs typeface="Verdana"/>
              </a:defRPr>
            </a:lvl4pPr>
            <a:lvl5pPr marL="715963" indent="-122238" algn="l" defTabSz="895350" rtl="0" eaLnBrk="1" fontAlgn="base" hangingPunct="1">
              <a:spcBef>
                <a:spcPct val="0"/>
              </a:spcBef>
              <a:spcAft>
                <a:spcPct val="0"/>
              </a:spcAft>
              <a:buClr>
                <a:schemeClr val="tx2"/>
              </a:buClr>
              <a:buSzPct val="89000"/>
              <a:buFont typeface="Arial" charset="0"/>
              <a:buChar char="-"/>
              <a:defRPr lang="en-US" sz="1600" kern="1200" baseline="0" noProof="0" dirty="0" smtClean="0">
                <a:solidFill>
                  <a:srgbClr val="000000"/>
                </a:solidFill>
                <a:latin typeface="Verdana"/>
                <a:ea typeface="Verdana"/>
                <a:cs typeface="Verdana"/>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just"/>
            <a:r>
              <a:rPr lang="it-IT" sz="1200" dirty="0"/>
              <a:t>Il tema della </a:t>
            </a:r>
            <a:r>
              <a:rPr lang="it-IT" sz="1200" b="1" dirty="0"/>
              <a:t>disabitudine alla lettura lunga</a:t>
            </a:r>
            <a:r>
              <a:rPr lang="it-IT" sz="1200" dirty="0"/>
              <a:t>, sia di narrativa che di saggistica, è evidentemente fondamentale nel momento in cui il </a:t>
            </a:r>
            <a:r>
              <a:rPr lang="it-IT" sz="1200" u="sng" dirty="0"/>
              <a:t>libro è in competizione con i videogiochi, i social network, i video online</a:t>
            </a:r>
            <a:r>
              <a:rPr lang="it-IT" sz="1200" dirty="0"/>
              <a:t>, i lettori prediligono ritmi narrativi veloci, formati brevi e sono sempre più orientati verso importanti esperienze partecipative permesse dai nuovi media che lasciano però poco spazio ai tempi distesi necessari a immergersi, senza distrazioni, in un romanzo o affrontare un saggio</a:t>
            </a:r>
          </a:p>
        </p:txBody>
      </p:sp>
    </p:spTree>
    <p:extLst>
      <p:ext uri="{BB962C8B-B14F-4D97-AF65-F5344CB8AC3E}">
        <p14:creationId xmlns:p14="http://schemas.microsoft.com/office/powerpoint/2010/main" val="245207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2A2D12-BCFF-77A9-E2EC-7D42D4697168}"/>
              </a:ext>
            </a:extLst>
          </p:cNvPr>
          <p:cNvSpPr>
            <a:spLocks noGrp="1"/>
          </p:cNvSpPr>
          <p:nvPr>
            <p:ph type="title"/>
          </p:nvPr>
        </p:nvSpPr>
        <p:spPr>
          <a:xfrm>
            <a:off x="521176" y="455860"/>
            <a:ext cx="9381173" cy="568709"/>
          </a:xfrm>
        </p:spPr>
        <p:txBody>
          <a:bodyPr/>
          <a:lstStyle/>
          <a:p>
            <a:r>
              <a:rPr lang="it-IT" dirty="0"/>
              <a:t>Detrimento della qualità del leggere, dovuto a:</a:t>
            </a:r>
          </a:p>
        </p:txBody>
      </p:sp>
      <p:sp>
        <p:nvSpPr>
          <p:cNvPr id="4" name="Segnaposto numero diapositiva 3">
            <a:extLst>
              <a:ext uri="{FF2B5EF4-FFF2-40B4-BE49-F238E27FC236}">
                <a16:creationId xmlns:a16="http://schemas.microsoft.com/office/drawing/2014/main" id="{634B6413-D7FB-02A9-0BB4-3FA59EA2C75D}"/>
              </a:ext>
            </a:extLst>
          </p:cNvPr>
          <p:cNvSpPr>
            <a:spLocks noGrp="1"/>
          </p:cNvSpPr>
          <p:nvPr>
            <p:ph type="sldNum" sz="quarter" idx="12"/>
          </p:nvPr>
        </p:nvSpPr>
        <p:spPr/>
        <p:txBody>
          <a:bodyPr/>
          <a:lstStyle/>
          <a:p>
            <a:pPr>
              <a:defRPr/>
            </a:pPr>
            <a:fld id="{1D7D060C-A38B-4E18-8365-E5F286369D77}" type="slidenum">
              <a:rPr lang="it-IT" smtClean="0"/>
              <a:pPr>
                <a:defRPr/>
              </a:pPr>
              <a:t>15</a:t>
            </a:fld>
            <a:endParaRPr lang="it-IT"/>
          </a:p>
        </p:txBody>
      </p:sp>
      <p:sp>
        <p:nvSpPr>
          <p:cNvPr id="6" name="CasellaDiTesto 5">
            <a:extLst>
              <a:ext uri="{FF2B5EF4-FFF2-40B4-BE49-F238E27FC236}">
                <a16:creationId xmlns:a16="http://schemas.microsoft.com/office/drawing/2014/main" id="{17F83638-F07D-3C38-E892-FBC32634505C}"/>
              </a:ext>
            </a:extLst>
          </p:cNvPr>
          <p:cNvSpPr txBox="1"/>
          <p:nvPr/>
        </p:nvSpPr>
        <p:spPr>
          <a:xfrm>
            <a:off x="521176" y="1037699"/>
            <a:ext cx="9482140" cy="3785652"/>
          </a:xfrm>
          <a:prstGeom prst="rect">
            <a:avLst/>
          </a:prstGeom>
          <a:noFill/>
        </p:spPr>
        <p:txBody>
          <a:bodyPr wrap="square">
            <a:spAutoFit/>
          </a:bodyPr>
          <a:lstStyle/>
          <a:p>
            <a:pPr marL="285750" indent="-285750" algn="just">
              <a:buFont typeface="Arial" panose="020B0604020202020204" pitchFamily="34" charset="0"/>
              <a:buChar char="•"/>
            </a:pPr>
            <a:r>
              <a:rPr lang="it-IT" dirty="0"/>
              <a:t>l’iperstimolazione dell’attenzione,</a:t>
            </a:r>
          </a:p>
          <a:p>
            <a:pPr marL="285750" indent="-285750" algn="just">
              <a:buFont typeface="Arial" panose="020B0604020202020204" pitchFamily="34" charset="0"/>
              <a:buChar char="•"/>
            </a:pPr>
            <a:r>
              <a:rPr lang="it-IT" dirty="0"/>
              <a:t>l’uso intensivo del multitasking; </a:t>
            </a:r>
          </a:p>
          <a:p>
            <a:pPr marL="285750" indent="-285750" algn="just">
              <a:buFont typeface="Arial" panose="020B0604020202020204" pitchFamily="34" charset="0"/>
              <a:buChar char="•"/>
            </a:pPr>
            <a:r>
              <a:rPr lang="it-IT" dirty="0"/>
              <a:t>l’iperattività e la costante sollecitazione sensoriale che producono una sempre più bassa tolleranza all’inattività e alla noia; </a:t>
            </a:r>
          </a:p>
          <a:p>
            <a:pPr marL="285750" indent="-285750" algn="just">
              <a:buFont typeface="Arial" panose="020B0604020202020204" pitchFamily="34" charset="0"/>
              <a:buChar char="•"/>
            </a:pPr>
            <a:r>
              <a:rPr lang="it-IT" dirty="0"/>
              <a:t>la disabilitazione di importanti funzioni cognitive dal momento che, ad esempio, non devo più sforzarmi di ricordare le informazioni lette perché le posso recuperare in rete; </a:t>
            </a:r>
          </a:p>
          <a:p>
            <a:pPr marL="285750" indent="-285750" algn="just">
              <a:buFont typeface="Arial" panose="020B0604020202020204" pitchFamily="34" charset="0"/>
              <a:buChar char="•"/>
            </a:pPr>
            <a:r>
              <a:rPr lang="it-IT" dirty="0"/>
              <a:t>l’uso massiccio della multimedialità potrebbe portare col tempo ad una graduale </a:t>
            </a:r>
            <a:r>
              <a:rPr lang="it-IT" u="sng" dirty="0"/>
              <a:t>atrofia dell’immaginazione prodotta dall’abitudine a ricorrere a immagini e riproduzioni del mondo ‘preconfezionate’, senza costruirne di nuove</a:t>
            </a:r>
            <a:r>
              <a:rPr lang="it-IT" dirty="0"/>
              <a:t>, alterando quella che Calvino considerava una delle funzioni più importanti della lettura: «</a:t>
            </a:r>
            <a:r>
              <a:rPr lang="it-IT" i="1" dirty="0"/>
              <a:t>il potere di mettere a fuoco visioni a occhi chiusi, di far scaturire colori e forme dall’allineamento di caratteri alfabetici neri su una pagina bianca, di pensare </a:t>
            </a:r>
            <a:r>
              <a:rPr lang="it-IT" i="1" dirty="0" err="1"/>
              <a:t>perimmagini</a:t>
            </a:r>
            <a:r>
              <a:rPr lang="it-IT" i="1" dirty="0"/>
              <a:t> […] di evocare immagini in assenza</a:t>
            </a:r>
            <a:r>
              <a:rPr lang="it-IT" dirty="0"/>
              <a:t>». Del resto la ‘fatica’ che occorre per leggere non può competere con la ‘fatica’ che serve per guardare e la lettura deve oggi confrontarsi con una miriade infinita di micro-contenuti audiovisivi – trailer, teaser, spot, tutorial – che fanno della velocità di fruizione, del ‘colpire e attrarre’ la loro stessa ragion d’essere</a:t>
            </a:r>
          </a:p>
        </p:txBody>
      </p:sp>
    </p:spTree>
    <p:extLst>
      <p:ext uri="{BB962C8B-B14F-4D97-AF65-F5344CB8AC3E}">
        <p14:creationId xmlns:p14="http://schemas.microsoft.com/office/powerpoint/2010/main" val="358655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04B774-0D10-5971-6E70-9E2BA71CB8AA}"/>
              </a:ext>
            </a:extLst>
          </p:cNvPr>
          <p:cNvSpPr>
            <a:spLocks noGrp="1"/>
          </p:cNvSpPr>
          <p:nvPr>
            <p:ph type="title"/>
          </p:nvPr>
        </p:nvSpPr>
        <p:spPr/>
        <p:txBody>
          <a:bodyPr/>
          <a:lstStyle/>
          <a:p>
            <a:r>
              <a:rPr lang="it-IT" b="1" dirty="0"/>
              <a:t>Informazione vs conoscenza</a:t>
            </a:r>
          </a:p>
        </p:txBody>
      </p:sp>
      <p:sp>
        <p:nvSpPr>
          <p:cNvPr id="3" name="Segnaposto contenuto 2">
            <a:extLst>
              <a:ext uri="{FF2B5EF4-FFF2-40B4-BE49-F238E27FC236}">
                <a16:creationId xmlns:a16="http://schemas.microsoft.com/office/drawing/2014/main" id="{77D2C28D-3997-E5BD-B7C7-C4716EA710E9}"/>
              </a:ext>
            </a:extLst>
          </p:cNvPr>
          <p:cNvSpPr>
            <a:spLocks noGrp="1"/>
          </p:cNvSpPr>
          <p:nvPr>
            <p:ph idx="1"/>
          </p:nvPr>
        </p:nvSpPr>
        <p:spPr>
          <a:xfrm>
            <a:off x="586170" y="925691"/>
            <a:ext cx="9381173" cy="4167858"/>
          </a:xfrm>
        </p:spPr>
        <p:txBody>
          <a:bodyPr/>
          <a:lstStyle/>
          <a:p>
            <a:pPr algn="just"/>
            <a:r>
              <a:rPr lang="it-IT" sz="1200" dirty="0"/>
              <a:t>Il passaggio dalla lettura su carta alla lettura su schermo è un processo spesso sottovalutato ma che ha a che fare principalmente con il contesto della lettura e le abitudini cognitive che questo contesto incoraggia. </a:t>
            </a:r>
          </a:p>
          <a:p>
            <a:pPr algn="just"/>
            <a:endParaRPr lang="it-IT" sz="1200" b="1" dirty="0"/>
          </a:p>
          <a:p>
            <a:pPr algn="just"/>
            <a:r>
              <a:rPr lang="it-IT" sz="1200" b="1" dirty="0"/>
              <a:t>Lettura cartacea: </a:t>
            </a:r>
            <a:r>
              <a:rPr lang="it-IT" sz="1200" dirty="0"/>
              <a:t>luoghi ‘protetti’ dalle distrazioni, con un certo livello di introspezione, lentezza, calma e tempo</a:t>
            </a:r>
          </a:p>
          <a:p>
            <a:pPr algn="ctr"/>
            <a:endParaRPr lang="it-IT" sz="1400" b="1" dirty="0"/>
          </a:p>
          <a:p>
            <a:pPr algn="ctr"/>
            <a:r>
              <a:rPr lang="it-IT" sz="1400" b="1" dirty="0"/>
              <a:t>VS</a:t>
            </a:r>
          </a:p>
          <a:p>
            <a:pPr algn="just"/>
            <a:endParaRPr lang="it-IT" sz="1200" b="1" dirty="0"/>
          </a:p>
          <a:p>
            <a:pPr algn="just"/>
            <a:r>
              <a:rPr lang="it-IT" sz="1200" b="1" dirty="0"/>
              <a:t>Testo digitale: </a:t>
            </a:r>
            <a:r>
              <a:rPr lang="it-IT" sz="1200" dirty="0"/>
              <a:t>incentiva una lettura veloce, discontinua, selettiva e non immersiva, caratterizzata spesso dalla scansione e scrematura veloce dei testi e da una minore profondità di elaborazione. </a:t>
            </a:r>
          </a:p>
          <a:p>
            <a:pPr algn="just"/>
            <a:r>
              <a:rPr lang="it-IT" sz="1200" dirty="0"/>
              <a:t>Sommersi come sono dal diluvio di stimoli sensoriali, dall’</a:t>
            </a:r>
            <a:r>
              <a:rPr lang="it-IT" sz="1200" dirty="0" err="1"/>
              <a:t>overload</a:t>
            </a:r>
            <a:r>
              <a:rPr lang="it-IT" sz="1200" dirty="0"/>
              <a:t> di avvisi, notifiche e segnalazioni, </a:t>
            </a:r>
          </a:p>
          <a:p>
            <a:pPr algn="just"/>
            <a:r>
              <a:rPr lang="it-IT" sz="1200" dirty="0"/>
              <a:t>Contenuti sempre disponibile e reperibile senza sforzi, mostrano spesso un </a:t>
            </a:r>
            <a:r>
              <a:rPr lang="it-IT" sz="1200" u="sng" dirty="0"/>
              <a:t>approccio alla lettura ‘distratto’, </a:t>
            </a:r>
            <a:r>
              <a:rPr lang="it-IT" sz="1200" dirty="0"/>
              <a:t>affrettato, impaziente, si muovono sulla superficie del testo </a:t>
            </a:r>
            <a:r>
              <a:rPr lang="it-IT" sz="1200" u="sng" dirty="0"/>
              <a:t>senza immergersi in profondità</a:t>
            </a:r>
            <a:r>
              <a:rPr lang="it-IT" sz="1200" dirty="0"/>
              <a:t>, con il rischio di una perdita della comprensione di ciò che leggono.</a:t>
            </a:r>
          </a:p>
          <a:p>
            <a:endParaRPr lang="it-IT" sz="1200" dirty="0"/>
          </a:p>
          <a:p>
            <a:pPr algn="just"/>
            <a:r>
              <a:rPr lang="it-IT" sz="1200" dirty="0"/>
              <a:t>La facilità e l’immediatezza con cui possiamo accedere in ogni momento a qualsiasi nozione del sapere può portare col tempo ad avere l’illusione che la </a:t>
            </a:r>
            <a:r>
              <a:rPr lang="it-IT" sz="1200" u="sng" dirty="0"/>
              <a:t>disponibilità renda superflua la ricerca di significati più profondi</a:t>
            </a:r>
            <a:r>
              <a:rPr lang="it-IT" sz="1200" dirty="0"/>
              <a:t>, </a:t>
            </a:r>
            <a:r>
              <a:rPr lang="it-IT" sz="1200" u="sng" dirty="0"/>
              <a:t>perché si pensa di possedere già tutto ciò che c’è da sapere</a:t>
            </a:r>
            <a:r>
              <a:rPr lang="it-IT" sz="1200" dirty="0"/>
              <a:t>. ALLO STESSO TEMPO il </a:t>
            </a:r>
            <a:r>
              <a:rPr lang="it-IT" sz="1200" u="sng" dirty="0"/>
              <a:t>sovraccarico informativo induce un’ansia di non sapere</a:t>
            </a:r>
            <a:r>
              <a:rPr lang="it-IT" sz="1200" dirty="0"/>
              <a:t>, o di non poter sapere tutto, ed è anche per questo che navigando sul web tendiamo a sfiorare l’informazione, spinti dal desiderio di leggere tutto, ma costretti poi a rimanere in superficie proprio perché c’è troppo materiale da processare</a:t>
            </a:r>
            <a:r>
              <a:rPr lang="it-IT" sz="1400" dirty="0"/>
              <a:t>.</a:t>
            </a:r>
          </a:p>
          <a:p>
            <a:pPr algn="just"/>
            <a:r>
              <a:rPr lang="it-IT" sz="1400" dirty="0"/>
              <a:t> </a:t>
            </a:r>
          </a:p>
          <a:p>
            <a:pPr algn="just"/>
            <a:r>
              <a:rPr lang="it-IT" sz="1400" dirty="0"/>
              <a:t>NO elaborazione di quello che c’è tra le righe del testo e spinge a persuadersi rapidamente della credibilità di un’informazione, ad utilizzare scorciatoie mentali e distorsioni cognitivi per valutarne superficialmente l’attendibilità, rinunciando ad un esame analitico e approfondito che richiederebbe più tempo. </a:t>
            </a:r>
            <a:endParaRPr lang="it-IT" dirty="0"/>
          </a:p>
        </p:txBody>
      </p:sp>
      <p:sp>
        <p:nvSpPr>
          <p:cNvPr id="4" name="Segnaposto numero diapositiva 3">
            <a:extLst>
              <a:ext uri="{FF2B5EF4-FFF2-40B4-BE49-F238E27FC236}">
                <a16:creationId xmlns:a16="http://schemas.microsoft.com/office/drawing/2014/main" id="{BF056468-7308-3145-E347-D14CFA549755}"/>
              </a:ext>
            </a:extLst>
          </p:cNvPr>
          <p:cNvSpPr>
            <a:spLocks noGrp="1"/>
          </p:cNvSpPr>
          <p:nvPr>
            <p:ph type="sldNum" sz="quarter" idx="12"/>
          </p:nvPr>
        </p:nvSpPr>
        <p:spPr/>
        <p:txBody>
          <a:bodyPr/>
          <a:lstStyle/>
          <a:p>
            <a:pPr>
              <a:defRPr/>
            </a:pPr>
            <a:fld id="{1D7D060C-A38B-4E18-8365-E5F286369D77}" type="slidenum">
              <a:rPr lang="it-IT" smtClean="0"/>
              <a:pPr>
                <a:defRPr/>
              </a:pPr>
              <a:t>16</a:t>
            </a:fld>
            <a:endParaRPr lang="it-IT"/>
          </a:p>
        </p:txBody>
      </p:sp>
      <p:sp>
        <p:nvSpPr>
          <p:cNvPr id="5" name="Freccia a destra 4">
            <a:extLst>
              <a:ext uri="{FF2B5EF4-FFF2-40B4-BE49-F238E27FC236}">
                <a16:creationId xmlns:a16="http://schemas.microsoft.com/office/drawing/2014/main" id="{78E1DE62-2791-11BC-79A6-970374D1789F}"/>
              </a:ext>
            </a:extLst>
          </p:cNvPr>
          <p:cNvSpPr/>
          <p:nvPr/>
        </p:nvSpPr>
        <p:spPr>
          <a:xfrm>
            <a:off x="148435" y="3690650"/>
            <a:ext cx="448308" cy="484632"/>
          </a:xfrm>
          <a:prstGeom prst="right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05188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B5D4B8A-2B5A-B047-A6DF-5A0F9F470B08}"/>
              </a:ext>
            </a:extLst>
          </p:cNvPr>
          <p:cNvSpPr>
            <a:spLocks noGrp="1"/>
          </p:cNvSpPr>
          <p:nvPr>
            <p:ph idx="1"/>
          </p:nvPr>
        </p:nvSpPr>
        <p:spPr>
          <a:xfrm>
            <a:off x="464762" y="846596"/>
            <a:ext cx="9381173" cy="4167858"/>
          </a:xfrm>
        </p:spPr>
        <p:txBody>
          <a:bodyPr/>
          <a:lstStyle/>
          <a:p>
            <a:pPr algn="just"/>
            <a:r>
              <a:rPr lang="it-IT" sz="1200" b="1" dirty="0"/>
              <a:t>l’informazione</a:t>
            </a:r>
            <a:r>
              <a:rPr lang="it-IT" sz="1200" dirty="0"/>
              <a:t> = l’accumulo di notizie e di aggiornamenti. Mero dato pratico, immediato, fuggevole </a:t>
            </a:r>
          </a:p>
          <a:p>
            <a:pPr algn="ctr"/>
            <a:r>
              <a:rPr lang="it-IT" sz="1200" b="1" dirty="0"/>
              <a:t>VS</a:t>
            </a:r>
          </a:p>
          <a:p>
            <a:pPr algn="just"/>
            <a:r>
              <a:rPr lang="it-IT" sz="1200" b="1" dirty="0"/>
              <a:t>l’acquisizione di conoscenza</a:t>
            </a:r>
            <a:r>
              <a:rPr lang="it-IT" sz="1200" dirty="0"/>
              <a:t>: implica invece connessioni, integrazioni, confronti, sistematizzazioni e rivisitazioni. </a:t>
            </a:r>
          </a:p>
          <a:p>
            <a:pPr algn="just"/>
            <a:endParaRPr lang="it-IT" sz="1200" dirty="0"/>
          </a:p>
          <a:p>
            <a:pPr algn="just"/>
            <a:endParaRPr lang="it-IT" sz="1200" dirty="0"/>
          </a:p>
          <a:p>
            <a:pPr algn="just"/>
            <a:r>
              <a:rPr lang="it-IT" sz="1200" dirty="0"/>
              <a:t>Il caos informativo tende a livellare la differenza tra vero e falso.</a:t>
            </a:r>
          </a:p>
          <a:p>
            <a:pPr algn="just"/>
            <a:r>
              <a:rPr lang="it-IT" sz="1200" dirty="0"/>
              <a:t>La comunicazione digitale sembra legittimare e allargare esponenzialmente un effetto </a:t>
            </a:r>
            <a:r>
              <a:rPr lang="it-IT" sz="1200" dirty="0" err="1"/>
              <a:t>Dunning</a:t>
            </a:r>
            <a:r>
              <a:rPr lang="it-IT" sz="1200" dirty="0"/>
              <a:t>-Kruger, accompagnato da una preoccupante </a:t>
            </a:r>
            <a:r>
              <a:rPr lang="it-IT" sz="1200" b="1" dirty="0"/>
              <a:t>‘arroganza dell’ignoranza’: </a:t>
            </a:r>
            <a:r>
              <a:rPr lang="it-IT" sz="1200" dirty="0"/>
              <a:t>ci si convince che la propria opinione – basata sul sentito dire, su pregiudizi personali e, nella migliore delle ipotesi, su poche, banali e non verificate notizie recuperate rapidamente in rete – sia del tutto valida, credibile e superiore a quella degli altri. </a:t>
            </a:r>
          </a:p>
          <a:p>
            <a:pPr algn="just"/>
            <a:endParaRPr lang="it-IT" sz="1200" dirty="0"/>
          </a:p>
          <a:p>
            <a:pPr algn="just"/>
            <a:r>
              <a:rPr lang="it-IT" sz="1200" dirty="0"/>
              <a:t>Privata della responsabilità del rispetto della visione altrui e cullata da una sorta di compiacimento cognitivo passivo, la prospettiva personale perde di significato e lo scambio di opinioni si trasforma in un baccano virtuale che si appaga della mera raccolta narcisistica di like e approvazione.</a:t>
            </a:r>
          </a:p>
        </p:txBody>
      </p:sp>
      <p:sp>
        <p:nvSpPr>
          <p:cNvPr id="4" name="Segnaposto numero diapositiva 3">
            <a:extLst>
              <a:ext uri="{FF2B5EF4-FFF2-40B4-BE49-F238E27FC236}">
                <a16:creationId xmlns:a16="http://schemas.microsoft.com/office/drawing/2014/main" id="{69DBC5C4-87F6-75A1-2D21-E4260CCD7EFB}"/>
              </a:ext>
            </a:extLst>
          </p:cNvPr>
          <p:cNvSpPr>
            <a:spLocks noGrp="1"/>
          </p:cNvSpPr>
          <p:nvPr>
            <p:ph type="sldNum" sz="quarter" idx="12"/>
          </p:nvPr>
        </p:nvSpPr>
        <p:spPr/>
        <p:txBody>
          <a:bodyPr/>
          <a:lstStyle/>
          <a:p>
            <a:pPr>
              <a:defRPr/>
            </a:pPr>
            <a:fld id="{1D7D060C-A38B-4E18-8365-E5F286369D77}" type="slidenum">
              <a:rPr lang="it-IT" smtClean="0"/>
              <a:pPr>
                <a:defRPr/>
              </a:pPr>
              <a:t>17</a:t>
            </a:fld>
            <a:endParaRPr lang="it-IT"/>
          </a:p>
        </p:txBody>
      </p:sp>
    </p:spTree>
    <p:extLst>
      <p:ext uri="{BB962C8B-B14F-4D97-AF65-F5344CB8AC3E}">
        <p14:creationId xmlns:p14="http://schemas.microsoft.com/office/powerpoint/2010/main" val="3793076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4E176A-3F40-D403-A6A8-9F210B6EC018}"/>
              </a:ext>
            </a:extLst>
          </p:cNvPr>
          <p:cNvSpPr>
            <a:spLocks noGrp="1"/>
          </p:cNvSpPr>
          <p:nvPr>
            <p:ph type="title"/>
          </p:nvPr>
        </p:nvSpPr>
        <p:spPr/>
        <p:txBody>
          <a:bodyPr/>
          <a:lstStyle/>
          <a:p>
            <a:r>
              <a:rPr lang="it-IT" b="1" dirty="0"/>
              <a:t>Lentezza vs velocità</a:t>
            </a:r>
            <a:br>
              <a:rPr lang="it-IT" dirty="0"/>
            </a:br>
            <a:endParaRPr lang="it-IT" dirty="0"/>
          </a:p>
        </p:txBody>
      </p:sp>
      <p:sp>
        <p:nvSpPr>
          <p:cNvPr id="3" name="Segnaposto contenuto 2">
            <a:extLst>
              <a:ext uri="{FF2B5EF4-FFF2-40B4-BE49-F238E27FC236}">
                <a16:creationId xmlns:a16="http://schemas.microsoft.com/office/drawing/2014/main" id="{16E16F9C-32BB-6AA0-A743-2862DEFE317B}"/>
              </a:ext>
            </a:extLst>
          </p:cNvPr>
          <p:cNvSpPr>
            <a:spLocks noGrp="1"/>
          </p:cNvSpPr>
          <p:nvPr>
            <p:ph idx="1"/>
          </p:nvPr>
        </p:nvSpPr>
        <p:spPr>
          <a:xfrm>
            <a:off x="521175" y="1187238"/>
            <a:ext cx="9381173" cy="4167858"/>
          </a:xfrm>
        </p:spPr>
        <p:txBody>
          <a:bodyPr/>
          <a:lstStyle/>
          <a:p>
            <a:pPr algn="just"/>
            <a:r>
              <a:rPr lang="it-IT" sz="1200" u="sng" dirty="0"/>
              <a:t>La velocità, la semplificazione e la superficialità – come risposta strategica alla necessità di fronteggiare le molteplici informative – sembrano prendere il posto della lentezza e della profondità.</a:t>
            </a:r>
          </a:p>
          <a:p>
            <a:pPr algn="just"/>
            <a:endParaRPr lang="it-IT" sz="1200" u="sng" dirty="0"/>
          </a:p>
          <a:p>
            <a:pPr algn="just"/>
            <a:endParaRPr lang="it-IT" sz="1200" u="sng" dirty="0"/>
          </a:p>
          <a:p>
            <a:pPr algn="just"/>
            <a:r>
              <a:rPr lang="it-IT" sz="1200" dirty="0"/>
              <a:t>La struttura lineare e progressiva del </a:t>
            </a:r>
            <a:r>
              <a:rPr lang="it-IT" sz="1200" b="1" dirty="0"/>
              <a:t>libro</a:t>
            </a:r>
            <a:r>
              <a:rPr lang="it-IT" sz="1200" dirty="0"/>
              <a:t> lo rendono anche il dispositivo che meglio si presta ad andare in profondità perché ci insegna ad essere pazienti, ad accostarci gradualmente ad un tema, una questione, una storia. La sua organizzazione è funzionale alla memorizzazione perché guida il lettore in un percorso attraverso le pagine, i capitoli, i paragrafi, e lo orienta spazialmente e temporalmente grazie a una serie di indizi visivi e tattili: Girare le pagine di un libro di carta è come lasciare sul sentiero un’orma dietro l’altra. C’è un ritmo e una traccia visibile del percorso fatto ricordiamo che in quel libro la frase che interessa sta a una certa distanza o che la parola che abbiamo sottolineato si trova in uno specifico punto della pagina. Un’esperienza molto più ricca, dove il toccare le pagine e il tenere tra le mani il libro integrano la comprensione del testo</a:t>
            </a:r>
          </a:p>
          <a:p>
            <a:pPr algn="just"/>
            <a:endParaRPr lang="it-IT" sz="1200" dirty="0"/>
          </a:p>
          <a:p>
            <a:pPr algn="just"/>
            <a:r>
              <a:rPr lang="it-IT" sz="1200" dirty="0"/>
              <a:t>Nel </a:t>
            </a:r>
            <a:r>
              <a:rPr lang="it-IT" sz="1200" b="1" dirty="0"/>
              <a:t>testo digitale </a:t>
            </a:r>
            <a:r>
              <a:rPr lang="it-IT" sz="1200" dirty="0"/>
              <a:t>invece questi importanti ancoraggi si perdono e le inferiori prestazioni di lettura sullo schermo dipendono anche dalla difficoltà che i lettori hanno nel formare efficaci mappe cognitive del testo digitale. </a:t>
            </a:r>
          </a:p>
        </p:txBody>
      </p:sp>
      <p:sp>
        <p:nvSpPr>
          <p:cNvPr id="4" name="Segnaposto numero diapositiva 3">
            <a:extLst>
              <a:ext uri="{FF2B5EF4-FFF2-40B4-BE49-F238E27FC236}">
                <a16:creationId xmlns:a16="http://schemas.microsoft.com/office/drawing/2014/main" id="{3B8BF691-8ADE-3616-42D5-631BA1A48EE6}"/>
              </a:ext>
            </a:extLst>
          </p:cNvPr>
          <p:cNvSpPr>
            <a:spLocks noGrp="1"/>
          </p:cNvSpPr>
          <p:nvPr>
            <p:ph type="sldNum" sz="quarter" idx="12"/>
          </p:nvPr>
        </p:nvSpPr>
        <p:spPr/>
        <p:txBody>
          <a:bodyPr/>
          <a:lstStyle/>
          <a:p>
            <a:pPr>
              <a:defRPr/>
            </a:pPr>
            <a:fld id="{1D7D060C-A38B-4E18-8365-E5F286369D77}" type="slidenum">
              <a:rPr lang="it-IT" smtClean="0"/>
              <a:pPr>
                <a:defRPr/>
              </a:pPr>
              <a:t>18</a:t>
            </a:fld>
            <a:endParaRPr lang="it-IT"/>
          </a:p>
        </p:txBody>
      </p:sp>
    </p:spTree>
    <p:extLst>
      <p:ext uri="{BB962C8B-B14F-4D97-AF65-F5344CB8AC3E}">
        <p14:creationId xmlns:p14="http://schemas.microsoft.com/office/powerpoint/2010/main" val="221690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785" y="128314"/>
            <a:ext cx="9381173" cy="846596"/>
          </a:xfrm>
        </p:spPr>
        <p:txBody>
          <a:bodyPr/>
          <a:lstStyle/>
          <a:p>
            <a:pPr eaLnBrk="1" fontAlgn="auto" hangingPunct="1">
              <a:spcAft>
                <a:spcPts val="0"/>
              </a:spcAft>
              <a:defRPr/>
            </a:pPr>
            <a:r>
              <a:rPr lang="it-IT" altLang="it-IT" b="1" dirty="0"/>
              <a:t>Intelligenza digitale</a:t>
            </a:r>
            <a:endParaRPr lang="it-IT" dirty="0"/>
          </a:p>
        </p:txBody>
      </p:sp>
      <p:sp>
        <p:nvSpPr>
          <p:cNvPr id="6" name="Ovale 5"/>
          <p:cNvSpPr/>
          <p:nvPr/>
        </p:nvSpPr>
        <p:spPr>
          <a:xfrm>
            <a:off x="3302757" y="2470115"/>
            <a:ext cx="6578222" cy="1392072"/>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
        <p:nvSpPr>
          <p:cNvPr id="12291" name="Segnaposto contenuto 2"/>
          <p:cNvSpPr>
            <a:spLocks noGrp="1"/>
          </p:cNvSpPr>
          <p:nvPr>
            <p:ph idx="1"/>
          </p:nvPr>
        </p:nvSpPr>
        <p:spPr>
          <a:xfrm>
            <a:off x="3480179" y="627797"/>
            <a:ext cx="6422170" cy="4907640"/>
          </a:xfrm>
        </p:spPr>
        <p:txBody>
          <a:bodyPr/>
          <a:lstStyle/>
          <a:p>
            <a:pPr eaLnBrk="1" hangingPunct="1">
              <a:lnSpc>
                <a:spcPct val="80000"/>
              </a:lnSpc>
              <a:buFont typeface="Arial" charset="0"/>
              <a:buNone/>
            </a:pPr>
            <a:endParaRPr lang="it-IT" altLang="it-IT" sz="2400" dirty="0">
              <a:latin typeface="Times New Roman" panose="02020603050405020304" pitchFamily="18" charset="0"/>
              <a:cs typeface="Times New Roman" panose="02020603050405020304" pitchFamily="18" charset="0"/>
            </a:endParaRPr>
          </a:p>
          <a:p>
            <a:pPr>
              <a:lnSpc>
                <a:spcPct val="80000"/>
              </a:lnSpc>
            </a:pPr>
            <a:r>
              <a:rPr lang="it-IT" altLang="it-IT" sz="2000" dirty="0">
                <a:latin typeface="Times New Roman" panose="02020603050405020304" pitchFamily="18" charset="0"/>
                <a:cs typeface="Times New Roman" panose="02020603050405020304" pitchFamily="18" charset="0"/>
              </a:rPr>
              <a:t>Una “nuova intelligenza” (</a:t>
            </a:r>
            <a:r>
              <a:rPr lang="it-IT" altLang="it-IT" sz="2000" dirty="0" err="1">
                <a:latin typeface="Times New Roman" panose="02020603050405020304" pitchFamily="18" charset="0"/>
                <a:cs typeface="Times New Roman" panose="02020603050405020304" pitchFamily="18" charset="0"/>
              </a:rPr>
              <a:t>Battro</a:t>
            </a:r>
            <a:r>
              <a:rPr lang="it-IT" altLang="it-IT" sz="2000" dirty="0">
                <a:latin typeface="Times New Roman" panose="02020603050405020304" pitchFamily="18" charset="0"/>
                <a:cs typeface="Times New Roman" panose="02020603050405020304" pitchFamily="18" charset="0"/>
              </a:rPr>
              <a:t> e </a:t>
            </a:r>
            <a:r>
              <a:rPr lang="it-IT" altLang="it-IT" sz="2000" dirty="0" err="1">
                <a:latin typeface="Times New Roman" panose="02020603050405020304" pitchFamily="18" charset="0"/>
                <a:cs typeface="Times New Roman" panose="02020603050405020304" pitchFamily="18" charset="0"/>
              </a:rPr>
              <a:t>Denham</a:t>
            </a:r>
            <a:r>
              <a:rPr lang="it-IT" altLang="it-IT" sz="2000" dirty="0">
                <a:latin typeface="Times New Roman" panose="02020603050405020304" pitchFamily="18" charset="0"/>
                <a:cs typeface="Times New Roman" panose="02020603050405020304" pitchFamily="18" charset="0"/>
              </a:rPr>
              <a:t> 2007). </a:t>
            </a:r>
          </a:p>
          <a:p>
            <a:pPr>
              <a:lnSpc>
                <a:spcPct val="80000"/>
              </a:lnSpc>
            </a:pPr>
            <a:endParaRPr lang="it-IT" sz="2000" dirty="0">
              <a:latin typeface="Times New Roman" panose="02020603050405020304" pitchFamily="18" charset="0"/>
              <a:cs typeface="Times New Roman" panose="02020603050405020304" pitchFamily="18" charset="0"/>
            </a:endParaRPr>
          </a:p>
          <a:p>
            <a:pPr algn="just">
              <a:lnSpc>
                <a:spcPct val="80000"/>
              </a:lnSpc>
            </a:pPr>
            <a:r>
              <a:rPr lang="it-IT" sz="2000" dirty="0">
                <a:latin typeface="Times New Roman" panose="02020603050405020304" pitchFamily="18" charset="0"/>
                <a:cs typeface="Times New Roman" panose="02020603050405020304" pitchFamily="18" charset="0"/>
              </a:rPr>
              <a:t>La co-evoluzione tra tecnologie digitali e il loro uso sociale e individuale ha, perciò, dato vita a un nuovo modo di pensare, di vedere e costruire il mondo. </a:t>
            </a:r>
          </a:p>
          <a:p>
            <a:pPr>
              <a:lnSpc>
                <a:spcPct val="80000"/>
              </a:lnSpc>
            </a:pPr>
            <a:endParaRPr lang="it-IT" sz="2000" dirty="0">
              <a:latin typeface="Times New Roman" panose="02020603050405020304" pitchFamily="18" charset="0"/>
              <a:cs typeface="Times New Roman" panose="02020603050405020304" pitchFamily="18" charset="0"/>
            </a:endParaRPr>
          </a:p>
          <a:p>
            <a:pPr algn="ctr">
              <a:lnSpc>
                <a:spcPct val="80000"/>
              </a:lnSpc>
            </a:pPr>
            <a:endParaRPr lang="it-IT" sz="2000" dirty="0">
              <a:latin typeface="Times New Roman" panose="02020603050405020304" pitchFamily="18" charset="0"/>
              <a:cs typeface="Times New Roman" panose="02020603050405020304" pitchFamily="18" charset="0"/>
            </a:endParaRPr>
          </a:p>
          <a:p>
            <a:pPr algn="ctr">
              <a:lnSpc>
                <a:spcPct val="80000"/>
              </a:lnSpc>
            </a:pPr>
            <a:endParaRPr lang="it-IT" sz="2000" b="1" dirty="0"/>
          </a:p>
          <a:p>
            <a:pPr algn="ctr">
              <a:lnSpc>
                <a:spcPct val="80000"/>
              </a:lnSpc>
            </a:pPr>
            <a:r>
              <a:rPr lang="it-IT" sz="2000" b="1" dirty="0"/>
              <a:t>Processo di ibridazione </a:t>
            </a:r>
          </a:p>
          <a:p>
            <a:pPr algn="ctr">
              <a:lnSpc>
                <a:spcPct val="80000"/>
              </a:lnSpc>
            </a:pPr>
            <a:r>
              <a:rPr lang="it-IT" sz="2000" b="1" dirty="0"/>
              <a:t>tra strumento e cervello</a:t>
            </a:r>
            <a:endParaRPr lang="it-IT" sz="2000" dirty="0">
              <a:latin typeface="Times New Roman" panose="02020603050405020304" pitchFamily="18" charset="0"/>
              <a:cs typeface="Times New Roman" panose="02020603050405020304" pitchFamily="18" charset="0"/>
            </a:endParaRPr>
          </a:p>
          <a:p>
            <a:pPr>
              <a:lnSpc>
                <a:spcPct val="80000"/>
              </a:lnSpc>
            </a:pPr>
            <a:endParaRPr lang="it-IT" altLang="it-IT" sz="2000" dirty="0">
              <a:latin typeface="Times New Roman" panose="02020603050405020304" pitchFamily="18" charset="0"/>
              <a:cs typeface="Times New Roman" panose="02020603050405020304" pitchFamily="18" charset="0"/>
            </a:endParaRPr>
          </a:p>
          <a:p>
            <a:pPr eaLnBrk="1" hangingPunct="1">
              <a:lnSpc>
                <a:spcPct val="80000"/>
              </a:lnSpc>
              <a:buFont typeface="Arial" charset="0"/>
              <a:buNone/>
            </a:pPr>
            <a:endParaRPr lang="it-IT" altLang="it-IT" sz="2000" dirty="0">
              <a:solidFill>
                <a:schemeClr val="accent1"/>
              </a:solidFill>
            </a:endParaRPr>
          </a:p>
        </p:txBody>
      </p:sp>
      <p:pic>
        <p:nvPicPr>
          <p:cNvPr id="388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08" y="804959"/>
            <a:ext cx="2825085" cy="3248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59308" y="4271311"/>
            <a:ext cx="9894627" cy="1914370"/>
          </a:xfrm>
          <a:prstGeom prst="rect">
            <a:avLst/>
          </a:prstGeom>
          <a:noFill/>
        </p:spPr>
        <p:txBody>
          <a:bodyPr wrap="square" rtlCol="0">
            <a:spAutoFit/>
          </a:bodyPr>
          <a:lstStyle/>
          <a:p>
            <a:pPr algn="just" eaLnBrk="1" hangingPunct="1">
              <a:lnSpc>
                <a:spcPct val="80000"/>
              </a:lnSpc>
            </a:pPr>
            <a:r>
              <a:rPr lang="it-IT" altLang="it-IT" sz="2000" dirty="0">
                <a:latin typeface="Times New Roman" panose="02020603050405020304" pitchFamily="18" charset="0"/>
                <a:cs typeface="Times New Roman" panose="02020603050405020304" pitchFamily="18" charset="0"/>
              </a:rPr>
              <a:t>I nostri figli nativi digitali parlano “digitale” senza necessità di manuali o di imparare la grammatica della nuova lingua dell’intelligenza digitale</a:t>
            </a:r>
            <a:r>
              <a:rPr lang="it-IT" altLang="it-IT" sz="1400" dirty="0">
                <a:latin typeface="Times New Roman" panose="02020603050405020304" pitchFamily="18" charset="0"/>
                <a:cs typeface="Times New Roman" panose="02020603050405020304" pitchFamily="18" charset="0"/>
              </a:rPr>
              <a:t>.</a:t>
            </a:r>
          </a:p>
          <a:p>
            <a:pPr algn="just" eaLnBrk="1" hangingPunct="1">
              <a:lnSpc>
                <a:spcPct val="80000"/>
              </a:lnSpc>
            </a:pPr>
            <a:endParaRPr lang="it-IT" altLang="it-IT" dirty="0">
              <a:latin typeface="Times New Roman" panose="02020603050405020304" pitchFamily="18" charset="0"/>
              <a:cs typeface="Times New Roman" panose="02020603050405020304" pitchFamily="18" charset="0"/>
            </a:endParaRPr>
          </a:p>
          <a:p>
            <a:pPr algn="r">
              <a:lnSpc>
                <a:spcPct val="80000"/>
              </a:lnSpc>
            </a:pPr>
            <a:r>
              <a:rPr lang="it-IT" altLang="it-IT" sz="2000" dirty="0">
                <a:latin typeface="Times New Roman" panose="02020603050405020304" pitchFamily="18" charset="0"/>
                <a:cs typeface="Times New Roman" panose="02020603050405020304" pitchFamily="18" charset="0"/>
              </a:rPr>
              <a:t>«Il meccanismo cerebrale alla base è simile a quello per cui a un certo punto dell’apprendimento di un lingua straniera ci si scopre a formulare pensieri in quella lingua.» Maffei, 2014</a:t>
            </a:r>
          </a:p>
          <a:p>
            <a:pPr algn="just" eaLnBrk="1" hangingPunct="1">
              <a:lnSpc>
                <a:spcPct val="80000"/>
              </a:lnSpc>
            </a:pPr>
            <a:endParaRPr lang="it-IT" altLang="it-IT" dirty="0">
              <a:latin typeface="Times New Roman" panose="02020603050405020304" pitchFamily="18" charset="0"/>
              <a:cs typeface="Times New Roman" panose="02020603050405020304" pitchFamily="18" charset="0"/>
            </a:endParaRPr>
          </a:p>
          <a:p>
            <a:pPr algn="just" eaLnBrk="1" hangingPunct="1">
              <a:lnSpc>
                <a:spcPct val="80000"/>
              </a:lnSpc>
            </a:pPr>
            <a:endParaRPr lang="it-IT" alt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230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e 16">
            <a:extLst>
              <a:ext uri="{FF2B5EF4-FFF2-40B4-BE49-F238E27FC236}">
                <a16:creationId xmlns:a16="http://schemas.microsoft.com/office/drawing/2014/main" id="{A0DC362B-C01A-14F4-BA75-C5C89A9CF65B}"/>
              </a:ext>
            </a:extLst>
          </p:cNvPr>
          <p:cNvSpPr/>
          <p:nvPr/>
        </p:nvSpPr>
        <p:spPr>
          <a:xfrm>
            <a:off x="4648572" y="993034"/>
            <a:ext cx="914400" cy="914400"/>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
        <p:nvSpPr>
          <p:cNvPr id="3" name="Segnaposto contenuto 2">
            <a:extLst>
              <a:ext uri="{FF2B5EF4-FFF2-40B4-BE49-F238E27FC236}">
                <a16:creationId xmlns:a16="http://schemas.microsoft.com/office/drawing/2014/main" id="{904511BB-08E3-6C38-05BD-3E785F97447A}"/>
              </a:ext>
            </a:extLst>
          </p:cNvPr>
          <p:cNvSpPr>
            <a:spLocks noGrp="1"/>
          </p:cNvSpPr>
          <p:nvPr>
            <p:ph idx="1"/>
          </p:nvPr>
        </p:nvSpPr>
        <p:spPr>
          <a:xfrm>
            <a:off x="872386" y="198873"/>
            <a:ext cx="9381173" cy="485468"/>
          </a:xfrm>
        </p:spPr>
        <p:txBody>
          <a:bodyPr/>
          <a:lstStyle/>
          <a:p>
            <a:pPr algn="just"/>
            <a:r>
              <a:rPr lang="it-IT" sz="1200" b="1" dirty="0"/>
              <a:t>Il nostro cervello è una macchina analogica lenta oggi costretta a misurarsi con un’accelerazione senza precedenti</a:t>
            </a:r>
            <a:r>
              <a:rPr lang="it-IT" sz="1200" dirty="0"/>
              <a:t>, che può portare all’abitudine a ricorrere in modo sempre più frequente al:</a:t>
            </a:r>
          </a:p>
        </p:txBody>
      </p:sp>
      <p:sp>
        <p:nvSpPr>
          <p:cNvPr id="4" name="Segnaposto numero diapositiva 3">
            <a:extLst>
              <a:ext uri="{FF2B5EF4-FFF2-40B4-BE49-F238E27FC236}">
                <a16:creationId xmlns:a16="http://schemas.microsoft.com/office/drawing/2014/main" id="{84A5BDC0-F337-45C6-1F18-D31599A5A430}"/>
              </a:ext>
            </a:extLst>
          </p:cNvPr>
          <p:cNvSpPr>
            <a:spLocks noGrp="1"/>
          </p:cNvSpPr>
          <p:nvPr>
            <p:ph type="sldNum" sz="quarter" idx="12"/>
          </p:nvPr>
        </p:nvSpPr>
        <p:spPr/>
        <p:txBody>
          <a:bodyPr/>
          <a:lstStyle/>
          <a:p>
            <a:pPr>
              <a:defRPr/>
            </a:pPr>
            <a:fld id="{1D7D060C-A38B-4E18-8365-E5F286369D77}" type="slidenum">
              <a:rPr lang="it-IT" smtClean="0"/>
              <a:pPr>
                <a:defRPr/>
              </a:pPr>
              <a:t>19</a:t>
            </a:fld>
            <a:endParaRPr lang="it-IT"/>
          </a:p>
        </p:txBody>
      </p:sp>
      <p:sp>
        <p:nvSpPr>
          <p:cNvPr id="6" name="CasellaDiTesto 5">
            <a:extLst>
              <a:ext uri="{FF2B5EF4-FFF2-40B4-BE49-F238E27FC236}">
                <a16:creationId xmlns:a16="http://schemas.microsoft.com/office/drawing/2014/main" id="{30FCAC2A-B562-64F1-6817-04AAC7E22E10}"/>
              </a:ext>
            </a:extLst>
          </p:cNvPr>
          <p:cNvSpPr txBox="1"/>
          <p:nvPr/>
        </p:nvSpPr>
        <p:spPr>
          <a:xfrm>
            <a:off x="6114361" y="2099528"/>
            <a:ext cx="4139198" cy="1200329"/>
          </a:xfrm>
          <a:prstGeom prst="rect">
            <a:avLst/>
          </a:prstGeom>
          <a:noFill/>
          <a:ln>
            <a:solidFill>
              <a:schemeClr val="accent1"/>
            </a:solidFill>
          </a:ln>
        </p:spPr>
        <p:txBody>
          <a:bodyPr wrap="square">
            <a:spAutoFit/>
          </a:bodyPr>
          <a:lstStyle/>
          <a:p>
            <a:pPr algn="just"/>
            <a:r>
              <a:rPr lang="it-IT" sz="1200" dirty="0">
                <a:latin typeface="+mn-lt"/>
              </a:rPr>
              <a:t>responsabile di processi fondamentali per l’apprendimento e l’educazione come l’elaborazione razionale e analitica, il ragionamento deduttivo e la riflessione profonda.</a:t>
            </a:r>
          </a:p>
          <a:p>
            <a:pPr algn="just"/>
            <a:endParaRPr lang="it-IT" sz="1200" dirty="0">
              <a:latin typeface="+mn-lt"/>
            </a:endParaRPr>
          </a:p>
          <a:p>
            <a:pPr algn="ctr"/>
            <a:r>
              <a:rPr lang="it-IT" sz="1200" b="1" dirty="0">
                <a:latin typeface="+mn-lt"/>
              </a:rPr>
              <a:t>Indebolimento</a:t>
            </a:r>
          </a:p>
        </p:txBody>
      </p:sp>
      <p:sp>
        <p:nvSpPr>
          <p:cNvPr id="8" name="CasellaDiTesto 7">
            <a:extLst>
              <a:ext uri="{FF2B5EF4-FFF2-40B4-BE49-F238E27FC236}">
                <a16:creationId xmlns:a16="http://schemas.microsoft.com/office/drawing/2014/main" id="{1CC58D86-6D85-D7E0-5E2E-D1E72A0439F2}"/>
              </a:ext>
            </a:extLst>
          </p:cNvPr>
          <p:cNvSpPr txBox="1"/>
          <p:nvPr/>
        </p:nvSpPr>
        <p:spPr>
          <a:xfrm>
            <a:off x="404168" y="2099528"/>
            <a:ext cx="4807594" cy="1200329"/>
          </a:xfrm>
          <a:prstGeom prst="rect">
            <a:avLst/>
          </a:prstGeom>
          <a:noFill/>
          <a:ln>
            <a:solidFill>
              <a:schemeClr val="accent1"/>
            </a:solidFill>
          </a:ln>
        </p:spPr>
        <p:txBody>
          <a:bodyPr wrap="square">
            <a:spAutoFit/>
          </a:bodyPr>
          <a:lstStyle/>
          <a:p>
            <a:pPr algn="just"/>
            <a:r>
              <a:rPr lang="it-IT" sz="1200" dirty="0">
                <a:latin typeface="+mj-lt"/>
              </a:rPr>
              <a:t>deputato invece alle risposte istintive, immediate, automatiche, inconsce che eludono l’elaborazione razionale e che risultano sempre più sollecitate e necessarie nel contesto digitale</a:t>
            </a:r>
          </a:p>
          <a:p>
            <a:pPr algn="ctr"/>
            <a:endParaRPr lang="it-IT" sz="1200" b="1" dirty="0">
              <a:latin typeface="+mj-lt"/>
            </a:endParaRPr>
          </a:p>
          <a:p>
            <a:pPr algn="ctr"/>
            <a:r>
              <a:rPr lang="it-IT" sz="1200" b="1" dirty="0">
                <a:latin typeface="+mj-lt"/>
              </a:rPr>
              <a:t>rafforzamento</a:t>
            </a:r>
          </a:p>
        </p:txBody>
      </p:sp>
      <p:sp>
        <p:nvSpPr>
          <p:cNvPr id="10" name="CasellaDiTesto 9">
            <a:extLst>
              <a:ext uri="{FF2B5EF4-FFF2-40B4-BE49-F238E27FC236}">
                <a16:creationId xmlns:a16="http://schemas.microsoft.com/office/drawing/2014/main" id="{24F631D8-15A8-ACC6-9CDD-9D6D97D207B0}"/>
              </a:ext>
            </a:extLst>
          </p:cNvPr>
          <p:cNvSpPr txBox="1"/>
          <p:nvPr/>
        </p:nvSpPr>
        <p:spPr>
          <a:xfrm>
            <a:off x="497267" y="3560882"/>
            <a:ext cx="7905337" cy="2123658"/>
          </a:xfrm>
          <a:prstGeom prst="rect">
            <a:avLst/>
          </a:prstGeom>
          <a:noFill/>
        </p:spPr>
        <p:txBody>
          <a:bodyPr wrap="square">
            <a:spAutoFit/>
          </a:bodyPr>
          <a:lstStyle/>
          <a:p>
            <a:pPr algn="just"/>
            <a:r>
              <a:rPr lang="it-IT" sz="1200" u="sng" dirty="0"/>
              <a:t>Non sarebbe colpa degli schermi digitali se non riusciamo più a leggere in profondità ma delle condizioni in cui si legge</a:t>
            </a:r>
            <a:r>
              <a:rPr lang="it-IT" sz="1200" dirty="0"/>
              <a:t> – in mobilità, nei ritagli di tempo, tra un’occupazione e l’altra – </a:t>
            </a:r>
            <a:r>
              <a:rPr lang="it-IT" sz="1200" u="sng" dirty="0"/>
              <a:t>e soprattutto della fretta con cui si legge</a:t>
            </a:r>
            <a:r>
              <a:rPr lang="it-IT" sz="1200" dirty="0"/>
              <a:t>, senza quasi mai concedersi il tempo per leggere veramente. </a:t>
            </a:r>
          </a:p>
          <a:p>
            <a:pPr algn="just"/>
            <a:endParaRPr lang="it-IT" sz="1200" dirty="0"/>
          </a:p>
          <a:p>
            <a:pPr algn="just"/>
            <a:r>
              <a:rPr lang="it-IT" sz="1200" dirty="0"/>
              <a:t>In quest’ottica non ci sarebbe una relazione lineare di causa ed effetto tra l’uso della tecnologia digitale e lo sviluppo di determinate abitudini di lettura: «</a:t>
            </a:r>
            <a:r>
              <a:rPr lang="it-IT" sz="1200" i="1" dirty="0"/>
              <a:t>il vero problema è la velocità, o meglio l’accelerazione cui ci stiamo progressivamente sempre più condannando: il digitale è una concausa, perfettamente coerente con la società della fretta ma non certo la sua causa</a:t>
            </a:r>
            <a:r>
              <a:rPr lang="it-IT" sz="1200" dirty="0"/>
              <a:t>» . Andrebbe verificato se e in quale misura l’avvento della tecnologia digitale abbia abilitato certi comportamenti e contribuito all’accelerazione del nostro presente – pensiamo alla tirannia delle e-mail cui siamo soggetti ogni giorno – ma è sicuramente vero che le tecnologie sono parte del contesto sociale più ampio e che i loro effetti dipendono sempre dall’uso che ne viene fatto</a:t>
            </a:r>
          </a:p>
        </p:txBody>
      </p:sp>
      <p:sp>
        <p:nvSpPr>
          <p:cNvPr id="12" name="CasellaDiTesto 11">
            <a:extLst>
              <a:ext uri="{FF2B5EF4-FFF2-40B4-BE49-F238E27FC236}">
                <a16:creationId xmlns:a16="http://schemas.microsoft.com/office/drawing/2014/main" id="{0BD8D483-7891-03B1-A907-5E03C04B0B30}"/>
              </a:ext>
            </a:extLst>
          </p:cNvPr>
          <p:cNvSpPr txBox="1"/>
          <p:nvPr/>
        </p:nvSpPr>
        <p:spPr>
          <a:xfrm>
            <a:off x="1453168" y="953868"/>
            <a:ext cx="1917414" cy="338554"/>
          </a:xfrm>
          <a:prstGeom prst="rect">
            <a:avLst/>
          </a:prstGeom>
          <a:noFill/>
          <a:ln w="12700">
            <a:solidFill>
              <a:schemeClr val="accent1"/>
            </a:solidFill>
          </a:ln>
        </p:spPr>
        <p:txBody>
          <a:bodyPr wrap="square">
            <a:spAutoFit/>
          </a:bodyPr>
          <a:lstStyle/>
          <a:p>
            <a:r>
              <a:rPr lang="it-IT" sz="1600" b="1" dirty="0"/>
              <a:t>‘pensiero veloce’ </a:t>
            </a:r>
            <a:endParaRPr lang="it-IT" dirty="0"/>
          </a:p>
        </p:txBody>
      </p:sp>
      <p:sp>
        <p:nvSpPr>
          <p:cNvPr id="14" name="CasellaDiTesto 13">
            <a:extLst>
              <a:ext uri="{FF2B5EF4-FFF2-40B4-BE49-F238E27FC236}">
                <a16:creationId xmlns:a16="http://schemas.microsoft.com/office/drawing/2014/main" id="{D0CF1A4F-BA4C-84AC-9D64-D82D1DE8B90F}"/>
              </a:ext>
            </a:extLst>
          </p:cNvPr>
          <p:cNvSpPr txBox="1"/>
          <p:nvPr/>
        </p:nvSpPr>
        <p:spPr>
          <a:xfrm>
            <a:off x="7052944" y="953868"/>
            <a:ext cx="1719022" cy="338554"/>
          </a:xfrm>
          <a:prstGeom prst="rect">
            <a:avLst/>
          </a:prstGeom>
          <a:noFill/>
          <a:ln w="12700">
            <a:solidFill>
              <a:schemeClr val="accent1"/>
            </a:solidFill>
          </a:ln>
        </p:spPr>
        <p:txBody>
          <a:bodyPr wrap="square">
            <a:spAutoFit/>
          </a:bodyPr>
          <a:lstStyle/>
          <a:p>
            <a:r>
              <a:rPr lang="it-IT" sz="1600" b="1" dirty="0"/>
              <a:t>‘pensiero </a:t>
            </a:r>
            <a:r>
              <a:rPr lang="it-IT" sz="1600" b="1" dirty="0" err="1"/>
              <a:t>lento’</a:t>
            </a:r>
            <a:r>
              <a:rPr lang="it-IT" sz="1600" dirty="0"/>
              <a:t> </a:t>
            </a:r>
            <a:endParaRPr lang="it-IT" dirty="0"/>
          </a:p>
        </p:txBody>
      </p:sp>
      <p:sp>
        <p:nvSpPr>
          <p:cNvPr id="16" name="CasellaDiTesto 15">
            <a:extLst>
              <a:ext uri="{FF2B5EF4-FFF2-40B4-BE49-F238E27FC236}">
                <a16:creationId xmlns:a16="http://schemas.microsoft.com/office/drawing/2014/main" id="{0441F37F-B88B-C9A4-54DB-B0EB698FEA22}"/>
              </a:ext>
            </a:extLst>
          </p:cNvPr>
          <p:cNvSpPr txBox="1"/>
          <p:nvPr/>
        </p:nvSpPr>
        <p:spPr>
          <a:xfrm>
            <a:off x="4910769" y="1292422"/>
            <a:ext cx="764971" cy="338554"/>
          </a:xfrm>
          <a:prstGeom prst="rect">
            <a:avLst/>
          </a:prstGeom>
          <a:noFill/>
        </p:spPr>
        <p:txBody>
          <a:bodyPr wrap="square">
            <a:spAutoFit/>
          </a:bodyPr>
          <a:lstStyle/>
          <a:p>
            <a:pPr algn="just"/>
            <a:r>
              <a:rPr lang="it-IT" sz="1600" b="1" dirty="0"/>
              <a:t>VS</a:t>
            </a:r>
            <a:endParaRPr lang="it-IT" sz="1600" dirty="0"/>
          </a:p>
        </p:txBody>
      </p:sp>
      <p:sp>
        <p:nvSpPr>
          <p:cNvPr id="18" name="Freccia in giù 17">
            <a:extLst>
              <a:ext uri="{FF2B5EF4-FFF2-40B4-BE49-F238E27FC236}">
                <a16:creationId xmlns:a16="http://schemas.microsoft.com/office/drawing/2014/main" id="{03FF4076-620F-0E23-6420-690FF434BEC7}"/>
              </a:ext>
            </a:extLst>
          </p:cNvPr>
          <p:cNvSpPr/>
          <p:nvPr/>
        </p:nvSpPr>
        <p:spPr>
          <a:xfrm>
            <a:off x="2082188" y="1481568"/>
            <a:ext cx="484632" cy="378331"/>
          </a:xfrm>
          <a:prstGeom prst="down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
        <p:nvSpPr>
          <p:cNvPr id="19" name="Freccia in giù 18">
            <a:extLst>
              <a:ext uri="{FF2B5EF4-FFF2-40B4-BE49-F238E27FC236}">
                <a16:creationId xmlns:a16="http://schemas.microsoft.com/office/drawing/2014/main" id="{072AF848-EB80-266D-6392-2BD3CFB2BFB8}"/>
              </a:ext>
            </a:extLst>
          </p:cNvPr>
          <p:cNvSpPr/>
          <p:nvPr/>
        </p:nvSpPr>
        <p:spPr>
          <a:xfrm>
            <a:off x="7782941" y="1396700"/>
            <a:ext cx="484632" cy="468552"/>
          </a:xfrm>
          <a:prstGeom prst="down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399195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5D71DA-0476-6EA6-C03D-1F8ADD80DDC6}"/>
              </a:ext>
            </a:extLst>
          </p:cNvPr>
          <p:cNvSpPr>
            <a:spLocks noGrp="1"/>
          </p:cNvSpPr>
          <p:nvPr>
            <p:ph type="title"/>
          </p:nvPr>
        </p:nvSpPr>
        <p:spPr>
          <a:xfrm>
            <a:off x="521175" y="135160"/>
            <a:ext cx="9381173" cy="458540"/>
          </a:xfrm>
        </p:spPr>
        <p:txBody>
          <a:bodyPr/>
          <a:lstStyle/>
          <a:p>
            <a:r>
              <a:rPr lang="it-IT" b="1" dirty="0"/>
              <a:t>Attenzione VS Distrazione</a:t>
            </a:r>
          </a:p>
        </p:txBody>
      </p:sp>
      <p:sp>
        <p:nvSpPr>
          <p:cNvPr id="3" name="Segnaposto contenuto 2">
            <a:extLst>
              <a:ext uri="{FF2B5EF4-FFF2-40B4-BE49-F238E27FC236}">
                <a16:creationId xmlns:a16="http://schemas.microsoft.com/office/drawing/2014/main" id="{C4633BC6-38D0-D57B-5E6D-D3DA32CE5B32}"/>
              </a:ext>
            </a:extLst>
          </p:cNvPr>
          <p:cNvSpPr>
            <a:spLocks noGrp="1"/>
          </p:cNvSpPr>
          <p:nvPr>
            <p:ph idx="1"/>
          </p:nvPr>
        </p:nvSpPr>
        <p:spPr>
          <a:xfrm>
            <a:off x="586170" y="846596"/>
            <a:ext cx="9381173" cy="4167858"/>
          </a:xfrm>
        </p:spPr>
        <p:txBody>
          <a:bodyPr/>
          <a:lstStyle/>
          <a:p>
            <a:pPr algn="just"/>
            <a:r>
              <a:rPr lang="it-IT" dirty="0"/>
              <a:t>L’attenzione è una riserva di risorse cognitive limitata che soffre in situazioni di eccessiva richiesta e occorre quindi amministrarne il dispendio. </a:t>
            </a:r>
          </a:p>
          <a:p>
            <a:pPr algn="just"/>
            <a:endParaRPr lang="it-IT" dirty="0"/>
          </a:p>
          <a:p>
            <a:pPr algn="just"/>
            <a:r>
              <a:rPr lang="it-IT" dirty="0" err="1"/>
              <a:t>Sovrastimolazione</a:t>
            </a:r>
            <a:r>
              <a:rPr lang="it-IT" dirty="0"/>
              <a:t> digitale e il costante richiamo dell’attenzione = stiano portando ad un suo progressivo ‘esaurimento’  . </a:t>
            </a:r>
          </a:p>
          <a:p>
            <a:pPr algn="just"/>
            <a:endParaRPr lang="it-IT" dirty="0"/>
          </a:p>
          <a:p>
            <a:pPr algn="just"/>
            <a:r>
              <a:rPr lang="it-IT" dirty="0"/>
              <a:t>PRIMA</a:t>
            </a:r>
            <a:r>
              <a:rPr lang="it-IT" b="1" dirty="0"/>
              <a:t> </a:t>
            </a:r>
            <a:r>
              <a:rPr lang="it-IT" dirty="0"/>
              <a:t>si spingeva ad </a:t>
            </a:r>
            <a:r>
              <a:rPr lang="it-IT" b="1" dirty="0"/>
              <a:t>Attenzione focalizzata </a:t>
            </a:r>
            <a:r>
              <a:rPr lang="it-IT" dirty="0"/>
              <a:t>– prerequisito essenziale per una lettura efficace – meno distrazioni ed è possibile fare una cosa alla volta, concentrandosi su quel compito senza essere continuamente interrotti da altre richieste.</a:t>
            </a:r>
          </a:p>
          <a:p>
            <a:endParaRPr lang="it-IT" dirty="0"/>
          </a:p>
          <a:p>
            <a:pPr algn="just"/>
            <a:r>
              <a:rPr lang="it-IT" dirty="0"/>
              <a:t>OGGI invece la lettura è spesso accompagnata dal </a:t>
            </a:r>
            <a:r>
              <a:rPr lang="it-IT" b="1" dirty="0"/>
              <a:t>multitasking compulsivo </a:t>
            </a:r>
            <a:r>
              <a:rPr lang="it-IT" dirty="0"/>
              <a:t>e da un’attenzione intermittente e distribuita su più stimoli con il pericolo che i circuiti neuronali che presiedono a importanti funzioni intellettuali come l’attenzione sostenuta, la concentrazione e la riflessione si indeboliscano progressivamente a favore di quelli utilizzati per attività più superficiali come la scansione e la scrematura veloce delle informazioni, che se nell’immediato possono risultare più funzionali a gestire la mole informativa, in seguito potrebbero farci perdere ciò che sta più in profondità.</a:t>
            </a:r>
          </a:p>
          <a:p>
            <a:endParaRPr lang="it-IT" dirty="0"/>
          </a:p>
          <a:p>
            <a:endParaRPr lang="it-IT" dirty="0"/>
          </a:p>
        </p:txBody>
      </p:sp>
      <p:sp>
        <p:nvSpPr>
          <p:cNvPr id="4" name="Segnaposto numero diapositiva 3">
            <a:extLst>
              <a:ext uri="{FF2B5EF4-FFF2-40B4-BE49-F238E27FC236}">
                <a16:creationId xmlns:a16="http://schemas.microsoft.com/office/drawing/2014/main" id="{05445933-43D7-1ACA-AD13-09E4DBAB0C6F}"/>
              </a:ext>
            </a:extLst>
          </p:cNvPr>
          <p:cNvSpPr>
            <a:spLocks noGrp="1"/>
          </p:cNvSpPr>
          <p:nvPr>
            <p:ph type="sldNum" sz="quarter" idx="12"/>
          </p:nvPr>
        </p:nvSpPr>
        <p:spPr/>
        <p:txBody>
          <a:bodyPr/>
          <a:lstStyle/>
          <a:p>
            <a:pPr>
              <a:defRPr/>
            </a:pPr>
            <a:fld id="{1D7D060C-A38B-4E18-8365-E5F286369D77}" type="slidenum">
              <a:rPr lang="it-IT" smtClean="0"/>
              <a:pPr>
                <a:defRPr/>
              </a:pPr>
              <a:t>20</a:t>
            </a:fld>
            <a:endParaRPr lang="it-IT"/>
          </a:p>
        </p:txBody>
      </p:sp>
    </p:spTree>
    <p:extLst>
      <p:ext uri="{BB962C8B-B14F-4D97-AF65-F5344CB8AC3E}">
        <p14:creationId xmlns:p14="http://schemas.microsoft.com/office/powerpoint/2010/main" val="87833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CC7FD2B-453F-0947-7861-DB81071CDB94}"/>
              </a:ext>
            </a:extLst>
          </p:cNvPr>
          <p:cNvSpPr>
            <a:spLocks noGrp="1"/>
          </p:cNvSpPr>
          <p:nvPr>
            <p:ph idx="1"/>
          </p:nvPr>
        </p:nvSpPr>
        <p:spPr>
          <a:xfrm>
            <a:off x="586170" y="596397"/>
            <a:ext cx="9381173" cy="4167858"/>
          </a:xfrm>
        </p:spPr>
        <p:txBody>
          <a:bodyPr/>
          <a:lstStyle/>
          <a:p>
            <a:r>
              <a:rPr lang="it-IT" b="1" dirty="0"/>
              <a:t>LIVELLO DI IMMERSIONE </a:t>
            </a:r>
            <a:r>
              <a:rPr lang="it-IT" dirty="0"/>
              <a:t>che riusciamo ad ottenere leggendo sullo schermo. </a:t>
            </a:r>
          </a:p>
          <a:p>
            <a:endParaRPr lang="it-IT" dirty="0"/>
          </a:p>
          <a:p>
            <a:pPr algn="just"/>
            <a:r>
              <a:rPr lang="it-IT" dirty="0"/>
              <a:t>Quando raggiungiamo un totale assorbimento nella</a:t>
            </a:r>
            <a:r>
              <a:rPr lang="it-IT" b="1" dirty="0"/>
              <a:t> lettura</a:t>
            </a:r>
            <a:r>
              <a:rPr lang="it-IT" dirty="0"/>
              <a:t>, è come se entrassimo in una sorta di </a:t>
            </a:r>
            <a:r>
              <a:rPr lang="it-IT" i="1" dirty="0"/>
              <a:t>‘</a:t>
            </a:r>
            <a:r>
              <a:rPr lang="it-IT" i="1" u="sng" dirty="0"/>
              <a:t>trance’, </a:t>
            </a:r>
            <a:r>
              <a:rPr lang="it-IT" dirty="0"/>
              <a:t>in una relazione non-riflessiva con l’oggetto libro, dove il medium sembra come scomparire e ci si concentra esclusivamente sulla narrazione non accorgendosi, ad esempio, del respiro del nostro corpo. </a:t>
            </a:r>
          </a:p>
          <a:p>
            <a:pPr algn="ctr"/>
            <a:r>
              <a:rPr lang="it-IT" b="1" dirty="0"/>
              <a:t>VS</a:t>
            </a:r>
          </a:p>
          <a:p>
            <a:pPr algn="just"/>
            <a:r>
              <a:rPr lang="it-IT" b="1" dirty="0"/>
              <a:t>La lettura su schermo </a:t>
            </a:r>
            <a:r>
              <a:rPr lang="it-IT" dirty="0"/>
              <a:t>prevede invece una sorta di </a:t>
            </a:r>
            <a:r>
              <a:rPr lang="it-IT" u="sng" dirty="0"/>
              <a:t>‘</a:t>
            </a:r>
            <a:r>
              <a:rPr lang="it-IT" i="1" u="sng" dirty="0" err="1"/>
              <a:t>immersività</a:t>
            </a:r>
            <a:r>
              <a:rPr lang="it-IT" i="1" u="sng" dirty="0"/>
              <a:t> distratta</a:t>
            </a:r>
            <a:r>
              <a:rPr lang="it-IT" u="sng" dirty="0"/>
              <a:t>’ </a:t>
            </a:r>
            <a:r>
              <a:rPr lang="it-IT" dirty="0"/>
              <a:t>, un elevato coinvolgimento prodotto dall’interazione con il medium elettronico che porta il lettore a </a:t>
            </a:r>
            <a:r>
              <a:rPr lang="it-IT" i="1" dirty="0"/>
              <a:t>‘risvegliarsi</a:t>
            </a:r>
            <a:r>
              <a:rPr lang="it-IT" dirty="0"/>
              <a:t>’ continuamente dallo stato di immersione e a tornare consapevole della presenza del medium di lettura, rischiando così di compromettere la riflessività, dal momento che l’uso del dispositivo richiede un coinvolgimento diretto, mentre la riflessività richiede un distaccamento</a:t>
            </a:r>
          </a:p>
          <a:p>
            <a:pPr algn="just"/>
            <a:endParaRPr lang="it-IT" dirty="0"/>
          </a:p>
          <a:p>
            <a:endParaRPr lang="it-IT" dirty="0"/>
          </a:p>
        </p:txBody>
      </p:sp>
      <p:sp>
        <p:nvSpPr>
          <p:cNvPr id="4" name="Segnaposto numero diapositiva 3">
            <a:extLst>
              <a:ext uri="{FF2B5EF4-FFF2-40B4-BE49-F238E27FC236}">
                <a16:creationId xmlns:a16="http://schemas.microsoft.com/office/drawing/2014/main" id="{B727C607-7655-1EAC-CF4F-0244304F4B12}"/>
              </a:ext>
            </a:extLst>
          </p:cNvPr>
          <p:cNvSpPr>
            <a:spLocks noGrp="1"/>
          </p:cNvSpPr>
          <p:nvPr>
            <p:ph type="sldNum" sz="quarter" idx="12"/>
          </p:nvPr>
        </p:nvSpPr>
        <p:spPr/>
        <p:txBody>
          <a:bodyPr/>
          <a:lstStyle/>
          <a:p>
            <a:pPr>
              <a:defRPr/>
            </a:pPr>
            <a:fld id="{1D7D060C-A38B-4E18-8365-E5F286369D77}" type="slidenum">
              <a:rPr lang="it-IT" smtClean="0"/>
              <a:pPr>
                <a:defRPr/>
              </a:pPr>
              <a:t>21</a:t>
            </a:fld>
            <a:endParaRPr lang="it-IT"/>
          </a:p>
        </p:txBody>
      </p:sp>
    </p:spTree>
    <p:extLst>
      <p:ext uri="{BB962C8B-B14F-4D97-AF65-F5344CB8AC3E}">
        <p14:creationId xmlns:p14="http://schemas.microsoft.com/office/powerpoint/2010/main" val="266298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B72AB2-4402-DB4E-9024-1B634B3CB94C}"/>
              </a:ext>
            </a:extLst>
          </p:cNvPr>
          <p:cNvSpPr>
            <a:spLocks noGrp="1"/>
          </p:cNvSpPr>
          <p:nvPr>
            <p:ph idx="1"/>
          </p:nvPr>
        </p:nvSpPr>
        <p:spPr>
          <a:xfrm>
            <a:off x="586170" y="627602"/>
            <a:ext cx="9381173" cy="1805280"/>
          </a:xfrm>
        </p:spPr>
        <p:txBody>
          <a:bodyPr/>
          <a:lstStyle/>
          <a:p>
            <a:pPr algn="just"/>
            <a:r>
              <a:rPr lang="it-IT" sz="1200" dirty="0"/>
              <a:t>Con la lettura lineare il carico cognitivo è ridotto al minimo e il trasferimento dei dati avviene efficientemente, mentre i </a:t>
            </a:r>
            <a:r>
              <a:rPr lang="it-IT" sz="1200" u="sng" dirty="0"/>
              <a:t>continui atti decisionali e le distrazioni coinvolte nella lettura online – cliccare e scorrere il testo, fare scelte di navigazione, elaborare una molteplicità di stimoli sensoriali – rischiano di </a:t>
            </a:r>
            <a:r>
              <a:rPr lang="it-IT" sz="1200" b="1" dirty="0"/>
              <a:t>saturare velocemente la memoria di lavoro. </a:t>
            </a:r>
          </a:p>
          <a:p>
            <a:pPr algn="just"/>
            <a:endParaRPr lang="it-IT" sz="1200" b="1" dirty="0"/>
          </a:p>
          <a:p>
            <a:pPr algn="just"/>
            <a:r>
              <a:rPr lang="it-IT" sz="1200" u="sng" dirty="0"/>
              <a:t>È inoltre molto facile farsi distrarre da elementi periferici </a:t>
            </a:r>
            <a:r>
              <a:rPr lang="it-IT" sz="1200" dirty="0"/>
              <a:t>– pop-up, annunci, banner pubblicitari, oggetti lampeggianti – perché il nostro sistema </a:t>
            </a:r>
            <a:r>
              <a:rPr lang="it-IT" sz="1200" dirty="0" err="1"/>
              <a:t>attentivo</a:t>
            </a:r>
            <a:r>
              <a:rPr lang="it-IT" sz="1200" dirty="0"/>
              <a:t> è plasmato per catturare automaticamente i cambiamenti improvvisi dello scenario percettivo e non può fare a meno di porvi attenzione. Possiamo ritrovare altrettanto facilmente l’attenzione ma lo sforzo cognitivo richiesto toglie inevitabilmente risorse alla comprensione del testo</a:t>
            </a:r>
            <a:endParaRPr lang="it-IT" dirty="0"/>
          </a:p>
        </p:txBody>
      </p:sp>
      <p:sp>
        <p:nvSpPr>
          <p:cNvPr id="4" name="Segnaposto numero diapositiva 3">
            <a:extLst>
              <a:ext uri="{FF2B5EF4-FFF2-40B4-BE49-F238E27FC236}">
                <a16:creationId xmlns:a16="http://schemas.microsoft.com/office/drawing/2014/main" id="{106EAFB1-D5D1-26C0-B692-A849CF840673}"/>
              </a:ext>
            </a:extLst>
          </p:cNvPr>
          <p:cNvSpPr>
            <a:spLocks noGrp="1"/>
          </p:cNvSpPr>
          <p:nvPr>
            <p:ph type="sldNum" sz="quarter" idx="12"/>
          </p:nvPr>
        </p:nvSpPr>
        <p:spPr/>
        <p:txBody>
          <a:bodyPr/>
          <a:lstStyle/>
          <a:p>
            <a:pPr>
              <a:defRPr/>
            </a:pPr>
            <a:fld id="{1D7D060C-A38B-4E18-8365-E5F286369D77}" type="slidenum">
              <a:rPr lang="it-IT" smtClean="0"/>
              <a:pPr>
                <a:defRPr/>
              </a:pPr>
              <a:t>22</a:t>
            </a:fld>
            <a:endParaRPr lang="it-IT"/>
          </a:p>
        </p:txBody>
      </p:sp>
      <p:sp>
        <p:nvSpPr>
          <p:cNvPr id="6" name="CasellaDiTesto 5">
            <a:extLst>
              <a:ext uri="{FF2B5EF4-FFF2-40B4-BE49-F238E27FC236}">
                <a16:creationId xmlns:a16="http://schemas.microsoft.com/office/drawing/2014/main" id="{9A27B4A0-9CD6-18B4-0F3F-9B639EE5F48E}"/>
              </a:ext>
            </a:extLst>
          </p:cNvPr>
          <p:cNvSpPr txBox="1"/>
          <p:nvPr/>
        </p:nvSpPr>
        <p:spPr>
          <a:xfrm>
            <a:off x="464762" y="2807789"/>
            <a:ext cx="9680443" cy="2062103"/>
          </a:xfrm>
          <a:prstGeom prst="rect">
            <a:avLst/>
          </a:prstGeom>
          <a:noFill/>
        </p:spPr>
        <p:txBody>
          <a:bodyPr wrap="square">
            <a:spAutoFit/>
          </a:bodyPr>
          <a:lstStyle/>
          <a:p>
            <a:pPr algn="just"/>
            <a:r>
              <a:rPr lang="it-IT" dirty="0"/>
              <a:t>Con la lettura lineare il carico cognitivo è ridotto al minimo e il trasferimento dei dati avviene efficientemente, mentre i continui atti decisionali e le distrazioni coinvolte nella lettura online – cliccare e scorrere il testo, fare scelte di navigazione, elaborare una molteplicità di stimoli sensoriali – rischiano di saturare velocemente la memoria di lavoro. È inoltre molto facile farsi distrarre da elementi periferici – pop-up, annunci, banner pubblicitari, oggetti lampeggianti – perché il nostro sistema </a:t>
            </a:r>
            <a:r>
              <a:rPr lang="it-IT" dirty="0" err="1"/>
              <a:t>attentivo</a:t>
            </a:r>
            <a:r>
              <a:rPr lang="it-IT" dirty="0"/>
              <a:t> è plasmato per catturare automaticamente i cambiamenti improvvisi dello scenario percettivo e non può fare a meno di porvi attenzione. Possiamo ritrovare altrettanto facilmente l’attenzione ma lo sforzo cognitivo richiesto toglie inevitabilmente risorse alla comprensione del testo</a:t>
            </a:r>
          </a:p>
        </p:txBody>
      </p:sp>
    </p:spTree>
    <p:extLst>
      <p:ext uri="{BB962C8B-B14F-4D97-AF65-F5344CB8AC3E}">
        <p14:creationId xmlns:p14="http://schemas.microsoft.com/office/powerpoint/2010/main" val="210339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08CB13-60C1-C33E-DCE7-73744A97FCB7}"/>
              </a:ext>
            </a:extLst>
          </p:cNvPr>
          <p:cNvSpPr>
            <a:spLocks noGrp="1"/>
          </p:cNvSpPr>
          <p:nvPr>
            <p:ph type="title"/>
          </p:nvPr>
        </p:nvSpPr>
        <p:spPr/>
        <p:txBody>
          <a:bodyPr/>
          <a:lstStyle/>
          <a:p>
            <a:r>
              <a:rPr lang="it-IT" dirty="0"/>
              <a:t>Non è detto però….</a:t>
            </a:r>
          </a:p>
        </p:txBody>
      </p:sp>
      <p:sp>
        <p:nvSpPr>
          <p:cNvPr id="3" name="Segnaposto contenuto 2">
            <a:extLst>
              <a:ext uri="{FF2B5EF4-FFF2-40B4-BE49-F238E27FC236}">
                <a16:creationId xmlns:a16="http://schemas.microsoft.com/office/drawing/2014/main" id="{88E80B9A-29D6-EFB3-DEC7-278B78136B1F}"/>
              </a:ext>
            </a:extLst>
          </p:cNvPr>
          <p:cNvSpPr>
            <a:spLocks noGrp="1"/>
          </p:cNvSpPr>
          <p:nvPr>
            <p:ph idx="1"/>
          </p:nvPr>
        </p:nvSpPr>
        <p:spPr>
          <a:xfrm>
            <a:off x="586170" y="1237332"/>
            <a:ext cx="9381173" cy="4167858"/>
          </a:xfrm>
        </p:spPr>
        <p:txBody>
          <a:bodyPr/>
          <a:lstStyle/>
          <a:p>
            <a:pPr algn="just"/>
            <a:r>
              <a:rPr lang="it-IT" sz="1200" dirty="0"/>
              <a:t>che tutte le distrazioni siano necessariamente negative e che un maggior sforzo cognitivo sia sempre meglio per l’attività conoscitiva. (Alessandra Aloisi, docente di letteratura a Oxford) </a:t>
            </a:r>
          </a:p>
          <a:p>
            <a:pPr algn="just"/>
            <a:endParaRPr lang="it-IT" sz="1200" dirty="0"/>
          </a:p>
          <a:p>
            <a:pPr algn="just"/>
            <a:r>
              <a:rPr lang="it-IT" sz="1200" dirty="0"/>
              <a:t>al contrario di quello che comunemente si pensa… LA DISTRAZIONE = componente fondamentale della nostra vita psichica. </a:t>
            </a:r>
          </a:p>
          <a:p>
            <a:pPr algn="just"/>
            <a:endParaRPr lang="it-IT" sz="1200" dirty="0"/>
          </a:p>
          <a:p>
            <a:pPr algn="just"/>
            <a:endParaRPr lang="it-IT" sz="1200" b="1" i="1" u="sng" dirty="0"/>
          </a:p>
          <a:p>
            <a:pPr algn="just"/>
            <a:r>
              <a:rPr lang="it-IT" sz="1200" dirty="0"/>
              <a:t>Lo stato di distrazione viene associato a quello di </a:t>
            </a:r>
            <a:r>
              <a:rPr lang="it-IT" sz="1200" b="1" dirty="0"/>
              <a:t>rêverie</a:t>
            </a:r>
            <a:r>
              <a:rPr lang="it-IT" sz="1200" dirty="0"/>
              <a:t>, è quindi simile al sogno, all’estasi, al sonnambulismo, e ha spesso un carattere involontario di sospensione dove perdiamo la cognizione spazio-temporale e sperimentiamo una temporanea anestesia dei sensi. Quando siamo distratti, in modo simile a quando leggiamo, la realtà non è più percepita attraverso i sensi ma attraverso l’immaginazione; il distratto, come il lettore, «invece di pensare a ciò che vede, vede ciò che pensa»</a:t>
            </a:r>
          </a:p>
          <a:p>
            <a:pPr algn="just"/>
            <a:endParaRPr lang="it-IT" sz="1200" dirty="0"/>
          </a:p>
          <a:p>
            <a:pPr algn="just"/>
            <a:r>
              <a:rPr lang="it-IT" sz="1200" dirty="0"/>
              <a:t>i media digitali </a:t>
            </a:r>
            <a:r>
              <a:rPr lang="it-IT" sz="1200" u="sng" dirty="0"/>
              <a:t>NON agirebbero da </a:t>
            </a:r>
            <a:r>
              <a:rPr lang="it-IT" sz="1200" u="sng" dirty="0" err="1"/>
              <a:t>distrattori</a:t>
            </a:r>
            <a:r>
              <a:rPr lang="it-IT" sz="1200" u="sng" dirty="0"/>
              <a:t> sociali quanto piuttosto da agenti funzionali ad orientare e impegnare la nostra attenzione verso </a:t>
            </a:r>
            <a:r>
              <a:rPr lang="it-IT" sz="1200" u="sng" dirty="0" err="1"/>
              <a:t>deteminati</a:t>
            </a:r>
            <a:r>
              <a:rPr lang="it-IT" sz="1200" u="sng" dirty="0"/>
              <a:t> stimol</a:t>
            </a:r>
            <a:r>
              <a:rPr lang="it-IT" sz="1200" dirty="0"/>
              <a:t>i: </a:t>
            </a:r>
            <a:r>
              <a:rPr lang="it-IT" sz="1200" i="1" dirty="0"/>
              <a:t>«Più che produrre distrazione, queste tecnologie sembrano fornirci modi preconfezionati di occupare il tempo, saturando in anticipo tutti gli spazi mentali liberi dal lavoro o da altre occupazioni quotidiane» </a:t>
            </a:r>
            <a:r>
              <a:rPr lang="it-IT" sz="1200" dirty="0"/>
              <a:t>. </a:t>
            </a:r>
            <a:r>
              <a:rPr lang="it-IT" sz="1200" b="1" i="1" u="sng" dirty="0"/>
              <a:t>In altre parole il problema non sarebbe la distrazione ma l’</a:t>
            </a:r>
            <a:r>
              <a:rPr lang="it-IT" sz="1200" b="1" i="1" u="sng" dirty="0" err="1"/>
              <a:t>iperattenzione</a:t>
            </a:r>
            <a:r>
              <a:rPr lang="it-IT" sz="1200" b="1" i="1" u="sng" dirty="0"/>
              <a:t> che non permette alla mente di distrarsi. </a:t>
            </a:r>
          </a:p>
          <a:p>
            <a:pPr algn="just"/>
            <a:endParaRPr lang="it-IT" sz="1200" dirty="0"/>
          </a:p>
        </p:txBody>
      </p:sp>
      <p:sp>
        <p:nvSpPr>
          <p:cNvPr id="4" name="Segnaposto numero diapositiva 3">
            <a:extLst>
              <a:ext uri="{FF2B5EF4-FFF2-40B4-BE49-F238E27FC236}">
                <a16:creationId xmlns:a16="http://schemas.microsoft.com/office/drawing/2014/main" id="{0A645BBD-0D7D-55BE-05E2-BF39981F27F4}"/>
              </a:ext>
            </a:extLst>
          </p:cNvPr>
          <p:cNvSpPr>
            <a:spLocks noGrp="1"/>
          </p:cNvSpPr>
          <p:nvPr>
            <p:ph type="sldNum" sz="quarter" idx="12"/>
          </p:nvPr>
        </p:nvSpPr>
        <p:spPr/>
        <p:txBody>
          <a:bodyPr/>
          <a:lstStyle/>
          <a:p>
            <a:pPr>
              <a:defRPr/>
            </a:pPr>
            <a:fld id="{1D7D060C-A38B-4E18-8365-E5F286369D77}" type="slidenum">
              <a:rPr lang="it-IT" smtClean="0"/>
              <a:pPr>
                <a:defRPr/>
              </a:pPr>
              <a:t>23</a:t>
            </a:fld>
            <a:endParaRPr lang="it-IT"/>
          </a:p>
        </p:txBody>
      </p:sp>
    </p:spTree>
    <p:extLst>
      <p:ext uri="{BB962C8B-B14F-4D97-AF65-F5344CB8AC3E}">
        <p14:creationId xmlns:p14="http://schemas.microsoft.com/office/powerpoint/2010/main" val="52374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4B1ABF-F0EA-C335-86A6-0BC2277EEC58}"/>
              </a:ext>
            </a:extLst>
          </p:cNvPr>
          <p:cNvSpPr>
            <a:spLocks noGrp="1"/>
          </p:cNvSpPr>
          <p:nvPr>
            <p:ph idx="1"/>
          </p:nvPr>
        </p:nvSpPr>
        <p:spPr>
          <a:xfrm>
            <a:off x="586170" y="846596"/>
            <a:ext cx="9381173" cy="4167858"/>
          </a:xfrm>
        </p:spPr>
        <p:txBody>
          <a:bodyPr/>
          <a:lstStyle/>
          <a:p>
            <a:pPr algn="just"/>
            <a:r>
              <a:rPr lang="it-IT" sz="1400" u="sng" dirty="0"/>
              <a:t>La pratica del leggere presuppone una sorta di ‘attenzione distratta’, un rilassamento dell’attenzione e una certa disponibilità a deconcentrarsi perché uno sforzo eccessivo impedirebbe l’abbandono necessario alla comprensione. Se si pone troppa attenzione, se si legge troppo veloce o troppo piano, se ci si concentra eccessivamente nel tentativo di capire o di non lasciarci sfuggire niente, si finisce per non comprendere niente</a:t>
            </a:r>
            <a:r>
              <a:rPr lang="it-IT" sz="1400" dirty="0"/>
              <a:t>. La distrazione ha poi una serie di altri importanti ruoli cognitivi: possiede una forte portata creativa perché può generare cambi di prospettiva, nuovi pensieri e idee; può, per il principio di serendipità, essere generativa di informazioni inattese e scoperte impreviste nel momento in cui mi deconcentro da quello che sto facendo e presto ascolto a quello che mi distrae. Può avere una valenza emancipatrice: se ci concentriamo troppo intensamente sulla soluzione di un problema, il pensiero può bloccarsi, mentre il distogliere momentaneamente da esso l’attenzione ci dà il tempo di trovare nuove soluzioni. Aiuta a rilassare il pensiero quando l’attenzione è troppo sollecitata e il potere di questa distensione è ben visibile nel momento in cui ci sforziamo inutilmente di ricordare un’informazione che invece ci torna alla mente appena smettiamo di pensarci. Ha infine una forte carica sovversiva rispetto alle norme sociali che stabiliscono quali siano gli oggetti legittimi di attenzione</a:t>
            </a:r>
          </a:p>
        </p:txBody>
      </p:sp>
      <p:sp>
        <p:nvSpPr>
          <p:cNvPr id="4" name="Segnaposto numero diapositiva 3">
            <a:extLst>
              <a:ext uri="{FF2B5EF4-FFF2-40B4-BE49-F238E27FC236}">
                <a16:creationId xmlns:a16="http://schemas.microsoft.com/office/drawing/2014/main" id="{1BF1AC6B-FD68-1947-4000-23E3DC78B80C}"/>
              </a:ext>
            </a:extLst>
          </p:cNvPr>
          <p:cNvSpPr>
            <a:spLocks noGrp="1"/>
          </p:cNvSpPr>
          <p:nvPr>
            <p:ph type="sldNum" sz="quarter" idx="12"/>
          </p:nvPr>
        </p:nvSpPr>
        <p:spPr/>
        <p:txBody>
          <a:bodyPr/>
          <a:lstStyle/>
          <a:p>
            <a:pPr>
              <a:defRPr/>
            </a:pPr>
            <a:fld id="{1D7D060C-A38B-4E18-8365-E5F286369D77}" type="slidenum">
              <a:rPr lang="it-IT" smtClean="0"/>
              <a:pPr>
                <a:defRPr/>
              </a:pPr>
              <a:t>24</a:t>
            </a:fld>
            <a:endParaRPr lang="it-IT"/>
          </a:p>
        </p:txBody>
      </p:sp>
    </p:spTree>
    <p:extLst>
      <p:ext uri="{BB962C8B-B14F-4D97-AF65-F5344CB8AC3E}">
        <p14:creationId xmlns:p14="http://schemas.microsoft.com/office/powerpoint/2010/main" val="3792788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9DF5F6-FEF2-D0CF-7649-ABF314719218}"/>
              </a:ext>
            </a:extLst>
          </p:cNvPr>
          <p:cNvSpPr>
            <a:spLocks noGrp="1"/>
          </p:cNvSpPr>
          <p:nvPr>
            <p:ph type="title"/>
          </p:nvPr>
        </p:nvSpPr>
        <p:spPr/>
        <p:txBody>
          <a:bodyPr/>
          <a:lstStyle/>
          <a:p>
            <a:r>
              <a:rPr lang="it-IT" b="1" dirty="0"/>
              <a:t>Noia vs iperattività</a:t>
            </a:r>
          </a:p>
        </p:txBody>
      </p:sp>
      <p:sp>
        <p:nvSpPr>
          <p:cNvPr id="3" name="Segnaposto contenuto 2">
            <a:extLst>
              <a:ext uri="{FF2B5EF4-FFF2-40B4-BE49-F238E27FC236}">
                <a16:creationId xmlns:a16="http://schemas.microsoft.com/office/drawing/2014/main" id="{398A836D-BCED-0E0F-4667-A6CED64E503D}"/>
              </a:ext>
            </a:extLst>
          </p:cNvPr>
          <p:cNvSpPr>
            <a:spLocks noGrp="1"/>
          </p:cNvSpPr>
          <p:nvPr>
            <p:ph idx="1"/>
          </p:nvPr>
        </p:nvSpPr>
        <p:spPr>
          <a:xfrm>
            <a:off x="521176" y="1151264"/>
            <a:ext cx="9381173" cy="3571656"/>
          </a:xfrm>
        </p:spPr>
        <p:txBody>
          <a:bodyPr/>
          <a:lstStyle/>
          <a:p>
            <a:pPr algn="just"/>
            <a:r>
              <a:rPr lang="it-IT" sz="1200" u="sng" dirty="0"/>
              <a:t>L’iperattività prodotta dai dispositivi digitali potrebbe portare anche a una diversa percezione della noia e della solitudine</a:t>
            </a:r>
            <a:r>
              <a:rPr lang="it-IT" sz="1200" dirty="0"/>
              <a:t>. Siamo infatti ormai abituati a percepire la realtà in termini di stimoli, soprese e ricompense. </a:t>
            </a:r>
          </a:p>
          <a:p>
            <a:pPr algn="just"/>
            <a:endParaRPr lang="it-IT" sz="1200" dirty="0"/>
          </a:p>
          <a:p>
            <a:pPr algn="just"/>
            <a:endParaRPr lang="it-IT" sz="1200" dirty="0"/>
          </a:p>
          <a:p>
            <a:pPr algn="just"/>
            <a:endParaRPr lang="it-IT" sz="1200" dirty="0"/>
          </a:p>
          <a:p>
            <a:pPr algn="just"/>
            <a:endParaRPr lang="it-IT" sz="1200" dirty="0"/>
          </a:p>
          <a:p>
            <a:pPr algn="just"/>
            <a:endParaRPr lang="it-IT" sz="1200" dirty="0"/>
          </a:p>
          <a:p>
            <a:pPr algn="just"/>
            <a:r>
              <a:rPr lang="it-IT" sz="1200" dirty="0"/>
              <a:t>Le evidenze neurochimiche hanno verificato che l’eccitazione prodotta dalla tecnologia causa un </a:t>
            </a:r>
            <a:r>
              <a:rPr lang="it-IT" sz="1200" b="1" dirty="0"/>
              <a:t>rilascio di dopamina nell’encefalo</a:t>
            </a:r>
            <a:r>
              <a:rPr lang="it-IT" sz="1200" dirty="0"/>
              <a:t>, un neurotrasmettitore responsabile della motivazione e del comportamento alla ricerca di ricompense. Quando controlliamo le notifiche sul nostro telefonino, quando aggiorniamo le e-mail, quando scorriamo i profili dei nostri social media è come se stessimo giocando a delle slot machines: ad ogni nuovo stimolo si innesca il sistema dopaminergico e questo spinge a guardare il telefono sempre più frequentemente per ottenere la stessa risposta celebrale, la stessa ricompensa. </a:t>
            </a:r>
          </a:p>
        </p:txBody>
      </p:sp>
      <p:sp>
        <p:nvSpPr>
          <p:cNvPr id="4" name="Segnaposto numero diapositiva 3">
            <a:extLst>
              <a:ext uri="{FF2B5EF4-FFF2-40B4-BE49-F238E27FC236}">
                <a16:creationId xmlns:a16="http://schemas.microsoft.com/office/drawing/2014/main" id="{FF9085F5-DD35-4782-004D-71D34AAF323C}"/>
              </a:ext>
            </a:extLst>
          </p:cNvPr>
          <p:cNvSpPr>
            <a:spLocks noGrp="1"/>
          </p:cNvSpPr>
          <p:nvPr>
            <p:ph type="sldNum" sz="quarter" idx="12"/>
          </p:nvPr>
        </p:nvSpPr>
        <p:spPr/>
        <p:txBody>
          <a:bodyPr/>
          <a:lstStyle/>
          <a:p>
            <a:pPr>
              <a:defRPr/>
            </a:pPr>
            <a:fld id="{1D7D060C-A38B-4E18-8365-E5F286369D77}" type="slidenum">
              <a:rPr lang="it-IT" smtClean="0"/>
              <a:pPr>
                <a:defRPr/>
              </a:pPr>
              <a:t>25</a:t>
            </a:fld>
            <a:endParaRPr lang="it-IT"/>
          </a:p>
        </p:txBody>
      </p:sp>
      <p:sp>
        <p:nvSpPr>
          <p:cNvPr id="5" name="Freccia in giù 4">
            <a:extLst>
              <a:ext uri="{FF2B5EF4-FFF2-40B4-BE49-F238E27FC236}">
                <a16:creationId xmlns:a16="http://schemas.microsoft.com/office/drawing/2014/main" id="{5E1C7DB4-5253-6B99-004F-363B2AE4B6A9}"/>
              </a:ext>
            </a:extLst>
          </p:cNvPr>
          <p:cNvSpPr/>
          <p:nvPr/>
        </p:nvSpPr>
        <p:spPr>
          <a:xfrm>
            <a:off x="4219459" y="1736790"/>
            <a:ext cx="484632" cy="528848"/>
          </a:xfrm>
          <a:prstGeom prst="down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
        <p:nvSpPr>
          <p:cNvPr id="7" name="CasellaDiTesto 6">
            <a:extLst>
              <a:ext uri="{FF2B5EF4-FFF2-40B4-BE49-F238E27FC236}">
                <a16:creationId xmlns:a16="http://schemas.microsoft.com/office/drawing/2014/main" id="{CD4AFFB0-00C2-0C61-CBFD-1A28974D176C}"/>
              </a:ext>
            </a:extLst>
          </p:cNvPr>
          <p:cNvSpPr txBox="1"/>
          <p:nvPr/>
        </p:nvSpPr>
        <p:spPr>
          <a:xfrm>
            <a:off x="766456" y="3977418"/>
            <a:ext cx="8890611" cy="1077218"/>
          </a:xfrm>
          <a:prstGeom prst="rect">
            <a:avLst/>
          </a:prstGeom>
          <a:noFill/>
          <a:ln w="19050">
            <a:solidFill>
              <a:schemeClr val="accent1"/>
            </a:solidFill>
          </a:ln>
        </p:spPr>
        <p:txBody>
          <a:bodyPr wrap="square">
            <a:spAutoFit/>
          </a:bodyPr>
          <a:lstStyle/>
          <a:p>
            <a:pPr algn="just"/>
            <a:r>
              <a:rPr lang="it-IT" dirty="0"/>
              <a:t>Quando poi ci troviamo a svolgere un’attività come leggere un libro o guardare un film, rischiamo di annoiarci perché abituati ad una maggiore sollecitazione sensoriale, e quindi leggiamo mentre teniamo sottocchio il cellulare, guardiamo un film mentre controlliamo la mail, ascoltiamo musica mentre scorriamo i nuovi contenuti disponibili su Facebook, Instagram e TikTok.</a:t>
            </a:r>
          </a:p>
        </p:txBody>
      </p:sp>
    </p:spTree>
    <p:extLst>
      <p:ext uri="{BB962C8B-B14F-4D97-AF65-F5344CB8AC3E}">
        <p14:creationId xmlns:p14="http://schemas.microsoft.com/office/powerpoint/2010/main" val="2377002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C43CE4-6882-3520-1870-4C6BE791FE82}"/>
              </a:ext>
            </a:extLst>
          </p:cNvPr>
          <p:cNvSpPr>
            <a:spLocks noGrp="1"/>
          </p:cNvSpPr>
          <p:nvPr>
            <p:ph type="title"/>
          </p:nvPr>
        </p:nvSpPr>
        <p:spPr/>
        <p:txBody>
          <a:bodyPr/>
          <a:lstStyle/>
          <a:p>
            <a:r>
              <a:rPr lang="it-IT" dirty="0"/>
              <a:t>…gli effetti della noia digitale:</a:t>
            </a:r>
          </a:p>
        </p:txBody>
      </p:sp>
      <p:sp>
        <p:nvSpPr>
          <p:cNvPr id="3" name="Segnaposto contenuto 2">
            <a:extLst>
              <a:ext uri="{FF2B5EF4-FFF2-40B4-BE49-F238E27FC236}">
                <a16:creationId xmlns:a16="http://schemas.microsoft.com/office/drawing/2014/main" id="{ABE3BCFD-9A72-4CA4-3930-0BBB3074D723}"/>
              </a:ext>
            </a:extLst>
          </p:cNvPr>
          <p:cNvSpPr>
            <a:spLocks noGrp="1"/>
          </p:cNvSpPr>
          <p:nvPr>
            <p:ph idx="1"/>
          </p:nvPr>
        </p:nvSpPr>
        <p:spPr>
          <a:xfrm>
            <a:off x="521176" y="974133"/>
            <a:ext cx="9381173" cy="1547160"/>
          </a:xfrm>
        </p:spPr>
        <p:txBody>
          <a:bodyPr/>
          <a:lstStyle/>
          <a:p>
            <a:r>
              <a:rPr lang="it-IT" sz="1200" b="1" dirty="0"/>
              <a:t>Tecnologia digitale sta cambiando la nostra tolleranza all’inattività e all’attesa . </a:t>
            </a:r>
          </a:p>
          <a:p>
            <a:endParaRPr lang="it-IT" sz="1200" dirty="0"/>
          </a:p>
          <a:p>
            <a:endParaRPr lang="it-IT" sz="1200" dirty="0"/>
          </a:p>
          <a:p>
            <a:pPr algn="just"/>
            <a:r>
              <a:rPr lang="it-IT" sz="1200" u="sng" dirty="0"/>
              <a:t>La noia della contemporaneità non è infatti provocata dall’assenza di stimoli informativi </a:t>
            </a:r>
            <a:r>
              <a:rPr lang="it-IT" sz="1200" dirty="0"/>
              <a:t>– come accadeva sovente in passato – </a:t>
            </a:r>
            <a:r>
              <a:rPr lang="it-IT" sz="1200" u="sng" dirty="0"/>
              <a:t>bensì dalla loro moltiplicazione</a:t>
            </a:r>
            <a:r>
              <a:rPr lang="it-IT" sz="1200" dirty="0"/>
              <a:t>. Dal momento che siamo costantemente immersi in un ambiente saturo di informazione, dovremmo utilizzare la noia come strategia per rifiatare, e invece non è così: proprio come accade per altre tipologie di assuefazione, sentirsi annoiato spesso produce l’impulso di fuggire da tale stato rifugiandosi in nuove stimolazioni. </a:t>
            </a:r>
          </a:p>
        </p:txBody>
      </p:sp>
      <p:sp>
        <p:nvSpPr>
          <p:cNvPr id="4" name="Segnaposto numero diapositiva 3">
            <a:extLst>
              <a:ext uri="{FF2B5EF4-FFF2-40B4-BE49-F238E27FC236}">
                <a16:creationId xmlns:a16="http://schemas.microsoft.com/office/drawing/2014/main" id="{461A1990-E8E0-3EF1-2028-FB4D991BE3BE}"/>
              </a:ext>
            </a:extLst>
          </p:cNvPr>
          <p:cNvSpPr>
            <a:spLocks noGrp="1"/>
          </p:cNvSpPr>
          <p:nvPr>
            <p:ph type="sldNum" sz="quarter" idx="12"/>
          </p:nvPr>
        </p:nvSpPr>
        <p:spPr/>
        <p:txBody>
          <a:bodyPr/>
          <a:lstStyle/>
          <a:p>
            <a:pPr>
              <a:defRPr/>
            </a:pPr>
            <a:fld id="{1D7D060C-A38B-4E18-8365-E5F286369D77}" type="slidenum">
              <a:rPr lang="it-IT" smtClean="0"/>
              <a:pPr>
                <a:defRPr/>
              </a:pPr>
              <a:t>26</a:t>
            </a:fld>
            <a:endParaRPr lang="it-IT"/>
          </a:p>
        </p:txBody>
      </p:sp>
      <p:sp>
        <p:nvSpPr>
          <p:cNvPr id="6" name="CasellaDiTesto 5">
            <a:extLst>
              <a:ext uri="{FF2B5EF4-FFF2-40B4-BE49-F238E27FC236}">
                <a16:creationId xmlns:a16="http://schemas.microsoft.com/office/drawing/2014/main" id="{AF748382-F7FE-AABC-B3EC-32E6FB8E4470}"/>
              </a:ext>
            </a:extLst>
          </p:cNvPr>
          <p:cNvSpPr txBox="1"/>
          <p:nvPr/>
        </p:nvSpPr>
        <p:spPr>
          <a:xfrm>
            <a:off x="586170" y="2649408"/>
            <a:ext cx="9316179" cy="830997"/>
          </a:xfrm>
          <a:prstGeom prst="rect">
            <a:avLst/>
          </a:prstGeom>
          <a:noFill/>
          <a:ln w="12700">
            <a:solidFill>
              <a:schemeClr val="accent1"/>
            </a:solidFill>
          </a:ln>
        </p:spPr>
        <p:txBody>
          <a:bodyPr wrap="square">
            <a:spAutoFit/>
          </a:bodyPr>
          <a:lstStyle/>
          <a:p>
            <a:pPr algn="just"/>
            <a:r>
              <a:rPr lang="it-IT" sz="1200" dirty="0"/>
              <a:t>Non vi è quindi soltanto un problema di dieta digitale, dal momento che molti dei contenuti sul web sono forme di junk food informativo pensate per creare e alimentare ‘dipendenza’, ma anche un problema di modalità di assimilazione dei contenuti: perennemente distratti da nuovi stimoli </a:t>
            </a:r>
            <a:r>
              <a:rPr lang="it-IT" sz="1200" u="sng" dirty="0"/>
              <a:t>non ci diamo mai veramente il tempo per ‘annoiarci</a:t>
            </a:r>
            <a:r>
              <a:rPr lang="it-IT" sz="1200" dirty="0"/>
              <a:t>’ e più ci teniamo lontani dalla noia, meno saremo in grado di accettare questo stato in futuro.</a:t>
            </a:r>
          </a:p>
        </p:txBody>
      </p:sp>
      <p:sp>
        <p:nvSpPr>
          <p:cNvPr id="8" name="CasellaDiTesto 7">
            <a:extLst>
              <a:ext uri="{FF2B5EF4-FFF2-40B4-BE49-F238E27FC236}">
                <a16:creationId xmlns:a16="http://schemas.microsoft.com/office/drawing/2014/main" id="{C2230B5B-5901-B776-9549-6F1FEDA54070}"/>
              </a:ext>
            </a:extLst>
          </p:cNvPr>
          <p:cNvSpPr txBox="1"/>
          <p:nvPr/>
        </p:nvSpPr>
        <p:spPr>
          <a:xfrm>
            <a:off x="2609908" y="3608520"/>
            <a:ext cx="7292441" cy="2123658"/>
          </a:xfrm>
          <a:prstGeom prst="rect">
            <a:avLst/>
          </a:prstGeom>
          <a:noFill/>
          <a:ln w="12700">
            <a:solidFill>
              <a:schemeClr val="accent1"/>
            </a:solidFill>
          </a:ln>
        </p:spPr>
        <p:txBody>
          <a:bodyPr wrap="square">
            <a:spAutoFit/>
          </a:bodyPr>
          <a:lstStyle/>
          <a:p>
            <a:pPr algn="just"/>
            <a:r>
              <a:rPr lang="it-IT" sz="1200" dirty="0"/>
              <a:t>L’iperstimolazione costante potrebbe inoltre stare generando una graduale </a:t>
            </a:r>
            <a:r>
              <a:rPr lang="it-IT" sz="1200" b="1" dirty="0"/>
              <a:t>perdita di empatia e un ‘raffreddamento’ delle relazioni sociali</a:t>
            </a:r>
            <a:r>
              <a:rPr lang="it-IT" sz="1200" dirty="0"/>
              <a:t>, garantendo un nuovo tipo di solitudine quella di </a:t>
            </a:r>
            <a:r>
              <a:rPr lang="it-IT" sz="1200" i="1" u="sng" dirty="0"/>
              <a:t>«un cervello che, solo in una stanza, invia e riceve notizie unicamente attraverso messaggeri informatici, ma spesso ha perso il contatto affettivo con gli altri». </a:t>
            </a:r>
          </a:p>
          <a:p>
            <a:pPr algn="just"/>
            <a:r>
              <a:rPr lang="it-IT" sz="1200" dirty="0"/>
              <a:t>Oggi non siamo mai ‘veramente soli’ perché comunque sempre virtualmente connessi ma, come ha spiegato Sherry </a:t>
            </a:r>
            <a:r>
              <a:rPr lang="it-IT" sz="1200" dirty="0" err="1"/>
              <a:t>Turkle</a:t>
            </a:r>
            <a:r>
              <a:rPr lang="it-IT" sz="1200" dirty="0"/>
              <a:t>, siamo anche più soli in questa connessione8. Perché molti dei rapporti mediati dalla tecnologia producono </a:t>
            </a:r>
            <a:r>
              <a:rPr lang="it-IT" sz="1200" u="sng" dirty="0"/>
              <a:t>nuove forme di socialità a ‘bassa intensità’, ‘relazioni in assenza di relazione</a:t>
            </a:r>
            <a:r>
              <a:rPr lang="it-IT" sz="1200" dirty="0"/>
              <a:t>’ con meno implicazioni emotive; e allora, ad esempio, preferiamo il </a:t>
            </a:r>
            <a:r>
              <a:rPr lang="it-IT" sz="1200" dirty="0" err="1"/>
              <a:t>texting</a:t>
            </a:r>
            <a:r>
              <a:rPr lang="it-IT" sz="1200" dirty="0"/>
              <a:t> alle telefonate perché richiedono un livello di ‘impegno’ ed esposizione sostanzialmente diverso. Questi legami deboli, per quanto importanti, rischiano però, se non supportati da processi di consapevolezza e di dinamica </a:t>
            </a:r>
            <a:r>
              <a:rPr lang="it-IT" sz="1200" dirty="0" err="1"/>
              <a:t>interrelazionale</a:t>
            </a:r>
            <a:r>
              <a:rPr lang="it-IT" sz="1200" dirty="0"/>
              <a:t> nella vita reale, di divenire nuove forme di </a:t>
            </a:r>
            <a:r>
              <a:rPr lang="it-IT" sz="1200" b="1" dirty="0"/>
              <a:t>‘distanziamento sociale’</a:t>
            </a:r>
          </a:p>
        </p:txBody>
      </p:sp>
      <p:cxnSp>
        <p:nvCxnSpPr>
          <p:cNvPr id="11" name="Connettore a gomito 10">
            <a:extLst>
              <a:ext uri="{FF2B5EF4-FFF2-40B4-BE49-F238E27FC236}">
                <a16:creationId xmlns:a16="http://schemas.microsoft.com/office/drawing/2014/main" id="{D74F61A5-2773-BCB0-ED3A-8913AFF6A03D}"/>
              </a:ext>
            </a:extLst>
          </p:cNvPr>
          <p:cNvCxnSpPr/>
          <p:nvPr/>
        </p:nvCxnSpPr>
        <p:spPr>
          <a:xfrm>
            <a:off x="1090671" y="3993896"/>
            <a:ext cx="914400" cy="914400"/>
          </a:xfrm>
          <a:prstGeom prst="bentConnector3">
            <a:avLst>
              <a:gd name="adj1" fmla="val 60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434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415606" y="1791828"/>
            <a:ext cx="5882233" cy="1569660"/>
          </a:xfrm>
          <a:prstGeom prst="rect">
            <a:avLst/>
          </a:prstGeom>
          <a:solidFill>
            <a:srgbClr val="34699D"/>
          </a:solidFill>
        </p:spPr>
        <p:txBody>
          <a:bodyPr wrap="square">
            <a:spAutoFit/>
          </a:bodyPr>
          <a:lstStyle/>
          <a:p>
            <a:r>
              <a:rPr lang="it-IT" altLang="it-IT" sz="3200" b="1" dirty="0"/>
              <a:t>Questa trasformazione non deve essere considerata così catastrofica ……</a:t>
            </a:r>
          </a:p>
        </p:txBody>
      </p:sp>
      <p:pic>
        <p:nvPicPr>
          <p:cNvPr id="389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234" y="3604977"/>
            <a:ext cx="24669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681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77672" y="750648"/>
            <a:ext cx="9795728" cy="4449149"/>
          </a:xfrm>
        </p:spPr>
        <p:txBody>
          <a:bodyPr rtlCol="0">
            <a:normAutofit lnSpcReduction="10000"/>
          </a:bodyPr>
          <a:lstStyle/>
          <a:p>
            <a:pPr marL="0" indent="0" algn="just" eaLnBrk="1" fontAlgn="auto" hangingPunct="1">
              <a:spcAft>
                <a:spcPts val="0"/>
              </a:spcAft>
              <a:buFont typeface="Arial" charset="0"/>
              <a:buNone/>
              <a:defRPr/>
            </a:pPr>
            <a:r>
              <a:rPr lang="it-IT" sz="1600" dirty="0"/>
              <a:t>(Ferri) «la psicologa statunitense Patricia </a:t>
            </a:r>
            <a:r>
              <a:rPr lang="it-IT" sz="1600" dirty="0" err="1"/>
              <a:t>Greenfield</a:t>
            </a:r>
            <a:r>
              <a:rPr lang="it-IT" sz="1600" dirty="0"/>
              <a:t> su Science, in un articolo dove ha analizzato più di 50 studi relativi agli effetti dei nuovi media sulle dinamiche neurali “</a:t>
            </a:r>
            <a:r>
              <a:rPr lang="it-IT" sz="1600" b="1" dirty="0"/>
              <a:t>ogni medium sviluppa nuove capacità cognitive a spese di altre</a:t>
            </a:r>
            <a:r>
              <a:rPr lang="it-IT" sz="1600" dirty="0"/>
              <a:t>:</a:t>
            </a:r>
          </a:p>
          <a:p>
            <a:pPr marL="0" indent="0" eaLnBrk="1" fontAlgn="auto" hangingPunct="1">
              <a:spcAft>
                <a:spcPts val="0"/>
              </a:spcAft>
              <a:buFont typeface="Arial" charset="0"/>
              <a:buNone/>
              <a:defRPr/>
            </a:pPr>
            <a:r>
              <a:rPr lang="it-IT" sz="1600" dirty="0"/>
              <a:t> </a:t>
            </a:r>
          </a:p>
          <a:p>
            <a:pPr fontAlgn="auto">
              <a:spcAft>
                <a:spcPts val="0"/>
              </a:spcAft>
              <a:defRPr/>
            </a:pPr>
            <a:r>
              <a:rPr lang="it-IT" dirty="0"/>
              <a:t>-</a:t>
            </a:r>
            <a:r>
              <a:rPr lang="it-IT" sz="1600" dirty="0"/>
              <a:t>stare al computer, anche per un video gioco, ad esempio, migliora la nostra intelligenza spazio-visuale, capacità di </a:t>
            </a:r>
            <a:r>
              <a:rPr lang="it-IT" sz="1600" dirty="0" err="1"/>
              <a:t>problem</a:t>
            </a:r>
            <a:r>
              <a:rPr lang="it-IT" sz="1600" dirty="0"/>
              <a:t> </a:t>
            </a:r>
            <a:r>
              <a:rPr lang="it-IT" sz="1600" dirty="0" err="1"/>
              <a:t>solving</a:t>
            </a:r>
            <a:r>
              <a:rPr lang="it-IT" sz="1600" dirty="0"/>
              <a:t> e ci abitua a seguire più segnali simultaneamente e (giochi di azione=</a:t>
            </a:r>
            <a:r>
              <a:rPr lang="it-IT" dirty="0"/>
              <a:t>concentrarsi su uno stimolo specifico e ad ignorare i </a:t>
            </a:r>
            <a:r>
              <a:rPr lang="it-IT" dirty="0" err="1"/>
              <a:t>distrattori</a:t>
            </a:r>
            <a:r>
              <a:rPr lang="it-IT" sz="1600" dirty="0"/>
              <a:t>” (</a:t>
            </a:r>
            <a:r>
              <a:rPr lang="it-IT" sz="1600" dirty="0" err="1"/>
              <a:t>Greenfield</a:t>
            </a:r>
            <a:r>
              <a:rPr lang="it-IT" sz="1600" dirty="0"/>
              <a:t> 2009, pp. 67-79).</a:t>
            </a:r>
          </a:p>
          <a:p>
            <a:pPr marL="0" indent="0" eaLnBrk="1" fontAlgn="auto" hangingPunct="1">
              <a:spcAft>
                <a:spcPts val="0"/>
              </a:spcAft>
              <a:buFont typeface="Arial" charset="0"/>
              <a:buNone/>
              <a:defRPr/>
            </a:pPr>
            <a:endParaRPr lang="it-IT" dirty="0"/>
          </a:p>
          <a:p>
            <a:r>
              <a:rPr lang="it-IT" dirty="0"/>
              <a:t>- giocare con i giochi online aumenterebbe le abilità visive percettive, la memoria visiva e la velocità di </a:t>
            </a:r>
            <a:r>
              <a:rPr lang="it-IT" dirty="0" err="1"/>
              <a:t>processamento</a:t>
            </a:r>
            <a:r>
              <a:rPr lang="it-IT" dirty="0"/>
              <a:t> simultaneo delle informazioni visive (Greene e </a:t>
            </a:r>
            <a:r>
              <a:rPr lang="it-IT" dirty="0" err="1"/>
              <a:t>Bavelier</a:t>
            </a:r>
            <a:r>
              <a:rPr lang="it-IT" dirty="0"/>
              <a:t>, 2003)</a:t>
            </a:r>
            <a:endParaRPr lang="it-IT" sz="1600" dirty="0"/>
          </a:p>
          <a:p>
            <a:endParaRPr lang="it-IT" dirty="0"/>
          </a:p>
          <a:p>
            <a:r>
              <a:rPr lang="it-IT" dirty="0"/>
              <a:t>- Accedere ai siti Web migliorerebbe le abilità di processare visivamente le informazioni (Desmond, 2001), mentre l’uso degli </a:t>
            </a:r>
            <a:r>
              <a:rPr lang="it-IT" i="1" dirty="0"/>
              <a:t>emoticons </a:t>
            </a:r>
            <a:r>
              <a:rPr lang="it-IT" dirty="0"/>
              <a:t>attiverebbe il giro frontale, inferiore destro, una regione che controlla le abilità di comunicazione non verbale, (</a:t>
            </a:r>
            <a:r>
              <a:rPr lang="it-IT" dirty="0" err="1"/>
              <a:t>Yuasa</a:t>
            </a:r>
            <a:r>
              <a:rPr lang="it-IT" dirty="0"/>
              <a:t>, </a:t>
            </a:r>
            <a:r>
              <a:rPr lang="it-IT" dirty="0" err="1"/>
              <a:t>Saito</a:t>
            </a:r>
            <a:r>
              <a:rPr lang="it-IT" dirty="0"/>
              <a:t> e Mukawa, 2006).</a:t>
            </a:r>
            <a:endParaRPr lang="it-IT" altLang="it-IT" b="1" dirty="0"/>
          </a:p>
          <a:p>
            <a:pPr algn="ctr" fontAlgn="auto">
              <a:spcAft>
                <a:spcPts val="0"/>
              </a:spcAft>
              <a:defRPr/>
            </a:pPr>
            <a:endParaRPr lang="it-IT" altLang="it-IT" b="1" dirty="0"/>
          </a:p>
          <a:p>
            <a:pPr algn="ctr" fontAlgn="auto">
              <a:spcAft>
                <a:spcPts val="0"/>
              </a:spcAft>
              <a:defRPr/>
            </a:pPr>
            <a:r>
              <a:rPr lang="it-IT" altLang="it-IT" b="1" dirty="0"/>
              <a:t>Il livello cognitivo non è indebolito ma le attività cognitive sono solo cambiate</a:t>
            </a:r>
            <a:endParaRPr lang="it-IT" dirty="0"/>
          </a:p>
          <a:p>
            <a:pPr marL="0" indent="0" eaLnBrk="1" fontAlgn="auto" hangingPunct="1">
              <a:spcAft>
                <a:spcPts val="0"/>
              </a:spcAft>
              <a:buFont typeface="Arial" charset="0"/>
              <a:buNone/>
              <a:defRPr/>
            </a:pPr>
            <a:endParaRPr lang="it-IT" sz="1600" dirty="0"/>
          </a:p>
          <a:p>
            <a:pPr marL="0" indent="0" eaLnBrk="1" fontAlgn="auto" hangingPunct="1">
              <a:spcAft>
                <a:spcPts val="0"/>
              </a:spcAft>
              <a:buFont typeface="Arial" charset="0"/>
              <a:buNone/>
              <a:defRPr/>
            </a:pPr>
            <a:endParaRPr lang="it-IT" sz="1600" dirty="0"/>
          </a:p>
          <a:p>
            <a:pPr marL="0" indent="0" algn="just" eaLnBrk="1" fontAlgn="auto" hangingPunct="1">
              <a:spcAft>
                <a:spcPts val="0"/>
              </a:spcAft>
              <a:buFont typeface="Arial" charset="0"/>
              <a:buNone/>
              <a:defRPr/>
            </a:pPr>
            <a:endParaRPr lang="it-IT" sz="1800" b="1" dirty="0"/>
          </a:p>
          <a:p>
            <a:pPr marL="0" indent="0" algn="just" eaLnBrk="1" fontAlgn="auto" hangingPunct="1">
              <a:spcAft>
                <a:spcPts val="0"/>
              </a:spcAft>
              <a:buFont typeface="Arial" charset="0"/>
              <a:buNone/>
              <a:defRPr/>
            </a:pPr>
            <a:endParaRPr lang="it-IT" sz="1800" dirty="0"/>
          </a:p>
        </p:txBody>
      </p:sp>
    </p:spTree>
    <p:extLst>
      <p:ext uri="{BB962C8B-B14F-4D97-AF65-F5344CB8AC3E}">
        <p14:creationId xmlns:p14="http://schemas.microsoft.com/office/powerpoint/2010/main" val="45794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2388" y="804563"/>
            <a:ext cx="9171295" cy="4770537"/>
          </a:xfrm>
          <a:prstGeom prst="rect">
            <a:avLst/>
          </a:prstGeom>
        </p:spPr>
        <p:txBody>
          <a:bodyPr wrap="square">
            <a:spAutoFit/>
          </a:bodyPr>
          <a:lstStyle/>
          <a:p>
            <a:pPr algn="just"/>
            <a:endParaRPr lang="it-IT" dirty="0"/>
          </a:p>
          <a:p>
            <a:pPr algn="just"/>
            <a:r>
              <a:rPr lang="it-IT" dirty="0"/>
              <a:t>La plasticità, osserva Alvaro </a:t>
            </a:r>
            <a:r>
              <a:rPr lang="it-IT" dirty="0" err="1"/>
              <a:t>Pascual</a:t>
            </a:r>
            <a:r>
              <a:rPr lang="it-IT" dirty="0"/>
              <a:t>-Leone, uno dei principali ricercatori in neurologia, è la situazione normale in cui si trova il sistema nervoso per l’intera durata della vita. </a:t>
            </a:r>
            <a:r>
              <a:rPr lang="it-IT" u="sng" dirty="0"/>
              <a:t>I cervelli cambiano di continuo in risposta alle nostre esperienze e al comportamento, rimodellando i propri circuiti interni </a:t>
            </a:r>
            <a:r>
              <a:rPr lang="it-IT" dirty="0"/>
              <a:t>ad ogni stimolo sensoriale, atto motorio, associazione mentale, ricompensa, progetto di azione o slittamento dello stato di coscienza. </a:t>
            </a:r>
          </a:p>
          <a:p>
            <a:pPr algn="just"/>
            <a:endParaRPr lang="it-IT" dirty="0"/>
          </a:p>
          <a:p>
            <a:pPr algn="just"/>
            <a:endParaRPr lang="it-IT" dirty="0"/>
          </a:p>
          <a:p>
            <a:pPr algn="just"/>
            <a:r>
              <a:rPr lang="it-IT" dirty="0"/>
              <a:t>La </a:t>
            </a:r>
            <a:r>
              <a:rPr lang="it-IT" dirty="0" err="1"/>
              <a:t>neuroplasticità</a:t>
            </a:r>
            <a:r>
              <a:rPr lang="it-IT" dirty="0"/>
              <a:t> ci permette di sottrarci alle limitazioni del nostro genoma e di adattarci alle situazioni ambientali, ai cambiamenti fisiologici e alle esperienze (</a:t>
            </a:r>
            <a:r>
              <a:rPr lang="it-IT" dirty="0" err="1"/>
              <a:t>Pascual</a:t>
            </a:r>
            <a:r>
              <a:rPr lang="it-IT" dirty="0"/>
              <a:t>-Leone </a:t>
            </a:r>
            <a:r>
              <a:rPr lang="it-IT" i="1" dirty="0"/>
              <a:t>et al</a:t>
            </a:r>
            <a:r>
              <a:rPr lang="it-IT" dirty="0"/>
              <a:t>., 2005). </a:t>
            </a:r>
          </a:p>
          <a:p>
            <a:pPr algn="just"/>
            <a:endParaRPr lang="it-IT" dirty="0"/>
          </a:p>
          <a:p>
            <a:pPr algn="just"/>
            <a:endParaRPr lang="it-IT" dirty="0"/>
          </a:p>
          <a:p>
            <a:pPr algn="just"/>
            <a:r>
              <a:rPr lang="it-IT" dirty="0"/>
              <a:t>Alcuni esperimenti, inoltre, mostrano che, </a:t>
            </a:r>
            <a:r>
              <a:rPr lang="it-IT" b="1" dirty="0"/>
              <a:t>proprio come il cervello può costruire nuovi circuiti o rafforzarne di esistenti attraverso l’esercizio, tali circuiti possono indebolirsi se trascurati</a:t>
            </a:r>
            <a:r>
              <a:rPr lang="it-IT" dirty="0"/>
              <a:t>. </a:t>
            </a:r>
            <a:r>
              <a:rPr lang="it-IT" u="sng" dirty="0"/>
              <a:t>Se smettiamo di esercitare le nostre facoltà mentali, non le dimentichiamo e basta: la mappa cerebrale per quelle funzioni viene occupata da altre che invece continuiamo a svolgere (</a:t>
            </a:r>
            <a:r>
              <a:rPr lang="it-IT" u="sng" dirty="0" err="1"/>
              <a:t>Doidge</a:t>
            </a:r>
            <a:r>
              <a:rPr lang="it-IT" u="sng" dirty="0"/>
              <a:t>, 2007).</a:t>
            </a:r>
          </a:p>
          <a:p>
            <a:pPr algn="just"/>
            <a:endParaRPr lang="it-IT" dirty="0"/>
          </a:p>
          <a:p>
            <a:pPr algn="just"/>
            <a:endParaRPr lang="it-IT" dirty="0"/>
          </a:p>
        </p:txBody>
      </p:sp>
      <p:sp>
        <p:nvSpPr>
          <p:cNvPr id="3" name="CasellaDiTesto 2"/>
          <p:cNvSpPr txBox="1"/>
          <p:nvPr/>
        </p:nvSpPr>
        <p:spPr>
          <a:xfrm>
            <a:off x="682388" y="125469"/>
            <a:ext cx="4312693" cy="338554"/>
          </a:xfrm>
          <a:prstGeom prst="rect">
            <a:avLst/>
          </a:prstGeom>
          <a:noFill/>
        </p:spPr>
        <p:txBody>
          <a:bodyPr wrap="square" rtlCol="0">
            <a:spAutoFit/>
          </a:bodyPr>
          <a:lstStyle/>
          <a:p>
            <a:r>
              <a:rPr lang="it-IT" b="1" dirty="0" err="1"/>
              <a:t>Neuroplasticità</a:t>
            </a:r>
            <a:r>
              <a:rPr lang="it-IT" b="1" dirty="0"/>
              <a:t> </a:t>
            </a:r>
            <a:r>
              <a:rPr lang="it-IT" dirty="0"/>
              <a:t>(Cantelmi T., Lambiase E.)</a:t>
            </a:r>
          </a:p>
        </p:txBody>
      </p:sp>
    </p:spTree>
    <p:extLst>
      <p:ext uri="{BB962C8B-B14F-4D97-AF65-F5344CB8AC3E}">
        <p14:creationId xmlns:p14="http://schemas.microsoft.com/office/powerpoint/2010/main" val="2539807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cap="all" dirty="0"/>
              <a:t>Tecnologie e abilità cognitive. Non solo cattive maestre (Bagnara S. Treccani.it)</a:t>
            </a:r>
            <a:endParaRPr lang="it-IT" dirty="0"/>
          </a:p>
        </p:txBody>
      </p:sp>
      <p:sp>
        <p:nvSpPr>
          <p:cNvPr id="3" name="Segnaposto contenuto 2"/>
          <p:cNvSpPr>
            <a:spLocks noGrp="1"/>
          </p:cNvSpPr>
          <p:nvPr>
            <p:ph idx="1"/>
          </p:nvPr>
        </p:nvSpPr>
        <p:spPr/>
        <p:txBody>
          <a:bodyPr/>
          <a:lstStyle/>
          <a:p>
            <a:pPr algn="just"/>
            <a:r>
              <a:rPr lang="it-IT" sz="1400" dirty="0"/>
              <a:t>È ormai un luogo comune affermare che gli ultimi anni del secolo scorso, e, soprattutto, i primi di questo secolo, sono stati caratterizzati da una profonda rivoluzione economica, sociale, culturale. Innescata, favorita e diffusa dalla rivoluzione tecnologica. Prima con le tecnologie informatiche, che hanno consentito la rivoluzione produttiva attraverso l'automazione. Poi con quelle di comunicazione, che hanno decentralizzato la produzione e moltiplicato gli scambi comunicativi, con cambiamenti radicali nel divertimento, nell'uso del tempo libero, nella gestione della casa. Insomma, le tecnologie dell'informazione e della comunicazione hanno invaso e pervaso la vita delle persone. Questa rivoluzione ha condotto a molte riflessioni sulle sue conseguenze sociali, politiche, ed economiche. Non è invece molto diffusa la riflessione sul fatto che questa trasformazione ha prodotto, e sta producendo, dei cambiamenti anche nelle abilità cognitive. Le tecnologie dell'informazione e della comunicazione di più largo uso fra i ragazzi (videogiochi, cellulari, web, ma anche la televisione, usata nella modalità zapping che anticipa la tv interattiva), stanno esaltando nelle nuove generazioni alcune capacità cognitive. Non si tratta di abilità del tutto nuove, piuttosto di facoltà prima disponibili ma non pienamente utilizzate. Per converso, sono venute meno altre capacità prima centrali, ora meno cruciali, ma sempre indispensabili per vivere in modo critico il presente</a:t>
            </a:r>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29</a:t>
            </a:fld>
            <a:endParaRPr lang="it-IT"/>
          </a:p>
        </p:txBody>
      </p:sp>
    </p:spTree>
    <p:extLst>
      <p:ext uri="{BB962C8B-B14F-4D97-AF65-F5344CB8AC3E}">
        <p14:creationId xmlns:p14="http://schemas.microsoft.com/office/powerpoint/2010/main" val="3311818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Branching </a:t>
            </a:r>
            <a:r>
              <a:rPr lang="it-IT" dirty="0" err="1"/>
              <a:t>literacy</a:t>
            </a:r>
            <a:r>
              <a:rPr lang="it-IT" dirty="0"/>
              <a:t>: una diversa visione</a:t>
            </a:r>
          </a:p>
        </p:txBody>
      </p:sp>
      <p:sp>
        <p:nvSpPr>
          <p:cNvPr id="3" name="Segnaposto contenuto 2"/>
          <p:cNvSpPr>
            <a:spLocks noGrp="1"/>
          </p:cNvSpPr>
          <p:nvPr>
            <p:ph idx="1"/>
          </p:nvPr>
        </p:nvSpPr>
        <p:spPr>
          <a:xfrm>
            <a:off x="521176" y="1023582"/>
            <a:ext cx="9381173" cy="4511854"/>
          </a:xfrm>
        </p:spPr>
        <p:txBody>
          <a:bodyPr/>
          <a:lstStyle/>
          <a:p>
            <a:pPr algn="just"/>
            <a:endParaRPr lang="it-IT" dirty="0"/>
          </a:p>
          <a:p>
            <a:pPr algn="just"/>
            <a:r>
              <a:rPr lang="it-IT" dirty="0"/>
              <a:t>Strumenti come i testi digitali, text-to-speech e gli audiolibri offrono una potente alternativa all’uso di materiale tradizionale basato esclusivamente su scritti.</a:t>
            </a:r>
          </a:p>
          <a:p>
            <a:pPr algn="just"/>
            <a:endParaRPr lang="it-IT" dirty="0"/>
          </a:p>
          <a:p>
            <a:pPr algn="just"/>
            <a:r>
              <a:rPr lang="it-IT" dirty="0"/>
              <a:t>Platone nel suo </a:t>
            </a:r>
            <a:r>
              <a:rPr lang="it-IT" i="1" dirty="0"/>
              <a:t>Fedro </a:t>
            </a:r>
            <a:r>
              <a:rPr lang="it-IT" dirty="0"/>
              <a:t>si scagliava contro la nuova tecnologia, la scrittura, accusandola di indebolire alcune abilità che l’apprendimento orale garantiva.</a:t>
            </a:r>
          </a:p>
          <a:p>
            <a:pPr algn="just"/>
            <a:r>
              <a:rPr lang="it-IT" dirty="0"/>
              <a:t>Chi fosse diventato prigioniero della scrittura avrebbe diminuito le sue abilità mnemoniche e </a:t>
            </a:r>
            <a:r>
              <a:rPr lang="it-IT" dirty="0" err="1"/>
              <a:t>attentive</a:t>
            </a:r>
            <a:r>
              <a:rPr lang="it-IT" dirty="0"/>
              <a:t>, la padronanza del linguaggio e le capacità oratorie, abbassando il suo livello di</a:t>
            </a:r>
            <a:r>
              <a:rPr lang="it-IT" b="1" dirty="0"/>
              <a:t> “</a:t>
            </a:r>
            <a:r>
              <a:rPr lang="it-IT" b="1" dirty="0" err="1"/>
              <a:t>literacy</a:t>
            </a:r>
            <a:r>
              <a:rPr lang="it-IT" b="1" dirty="0"/>
              <a:t>”.</a:t>
            </a:r>
          </a:p>
          <a:p>
            <a:pPr algn="just"/>
            <a:endParaRPr lang="it-IT" dirty="0"/>
          </a:p>
          <a:p>
            <a:pPr algn="just"/>
            <a:endParaRPr lang="it-IT" dirty="0"/>
          </a:p>
          <a:p>
            <a:pPr algn="just"/>
            <a:r>
              <a:rPr lang="it-IT" dirty="0"/>
              <a:t>Adesso un’analoga accusa è rivolta alle tecnologie digitali che impoverirebbero abilità di letto-scrittura delle nuove generazioni, rimpiazzate da tecnologie di comunicazione che coinvolgono in modo prevalente le abilità di ascolto e quelle visive.</a:t>
            </a:r>
          </a:p>
          <a:p>
            <a:pPr algn="just"/>
            <a:endParaRPr lang="it-IT" dirty="0"/>
          </a:p>
          <a:p>
            <a:pPr algn="just"/>
            <a:r>
              <a:rPr lang="it-IT" i="1" dirty="0"/>
              <a:t>L’uso di tecnologie digitali nell’età più fertile per lo sviluppo di nuovi apprendimenti sviluppa abilità funzionalmente opposte a quelle tradizionalmente richieste.</a:t>
            </a:r>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30</a:t>
            </a:fld>
            <a:endParaRPr lang="it-IT"/>
          </a:p>
        </p:txBody>
      </p:sp>
      <p:sp>
        <p:nvSpPr>
          <p:cNvPr id="5" name="Parentesi graffa aperta 4"/>
          <p:cNvSpPr/>
          <p:nvPr/>
        </p:nvSpPr>
        <p:spPr>
          <a:xfrm>
            <a:off x="509130" y="1951630"/>
            <a:ext cx="77724" cy="137842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Parentesi graffa chiusa 5"/>
          <p:cNvSpPr/>
          <p:nvPr/>
        </p:nvSpPr>
        <p:spPr>
          <a:xfrm>
            <a:off x="9917487" y="1951630"/>
            <a:ext cx="45719" cy="14330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Freccia in giù 6"/>
          <p:cNvSpPr/>
          <p:nvPr/>
        </p:nvSpPr>
        <p:spPr>
          <a:xfrm>
            <a:off x="4217158" y="3084394"/>
            <a:ext cx="484632" cy="600501"/>
          </a:xfrm>
          <a:prstGeom prst="down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190206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5642" y="221166"/>
            <a:ext cx="9755588" cy="4167858"/>
          </a:xfrm>
        </p:spPr>
        <p:txBody>
          <a:bodyPr/>
          <a:lstStyle/>
          <a:p>
            <a:pPr algn="just"/>
            <a:endParaRPr lang="it-IT" dirty="0"/>
          </a:p>
          <a:p>
            <a:pPr algn="just"/>
            <a:r>
              <a:rPr lang="it-IT" dirty="0"/>
              <a:t>Le interfacce grafiche rappresentano un ritorno alla forma di alfabetizzazione visiva prevalente nelle forme antiche degli alfabeti pittografici (</a:t>
            </a:r>
            <a:r>
              <a:rPr lang="it-IT" dirty="0" err="1"/>
              <a:t>Snyder</a:t>
            </a:r>
            <a:r>
              <a:rPr lang="it-IT" dirty="0"/>
              <a:t>, 1999) favorendo lo sviluppo di una buona memoria visiva e di un pensiero intuitivo-associativo, che aiuta a decodificare messaggi visivi. </a:t>
            </a:r>
            <a:r>
              <a:rPr lang="it-IT" b="1" dirty="0"/>
              <a:t>Un ritorno alla vecchia funzione della Area Visiva della Forma delle parole che originariamente aveva la funzione di riconosce gli oggetti più che le forme astratte delle lettere. </a:t>
            </a:r>
          </a:p>
          <a:p>
            <a:pPr algn="just"/>
            <a:endParaRPr lang="it-IT" b="1" dirty="0"/>
          </a:p>
          <a:p>
            <a:pPr algn="just"/>
            <a:r>
              <a:rPr lang="it-IT" dirty="0"/>
              <a:t>Si abbasserebbe quindi, il livello di expertise per le lettere, rendendo la decodifica difficile, imprecisa, inutile per il raggiungimento del messaggio visivo, che tali simboli dovrebbero codificare.</a:t>
            </a:r>
          </a:p>
          <a:p>
            <a:pPr algn="just"/>
            <a:endParaRPr lang="it-IT" dirty="0"/>
          </a:p>
          <a:p>
            <a:pPr algn="ctr"/>
            <a:r>
              <a:rPr lang="it-IT" b="1" dirty="0"/>
              <a:t>Ma cosa chiede oggi l’ambiente tecnologico degli </a:t>
            </a:r>
            <a:r>
              <a:rPr lang="it-IT" b="1" dirty="0" err="1"/>
              <a:t>ipermedia</a:t>
            </a:r>
            <a:r>
              <a:rPr lang="it-IT" b="1" dirty="0"/>
              <a:t> moderni?</a:t>
            </a:r>
          </a:p>
          <a:p>
            <a:pPr algn="just"/>
            <a:endParaRPr lang="it-IT" dirty="0"/>
          </a:p>
          <a:p>
            <a:pPr algn="just"/>
            <a:endParaRPr lang="it-IT" dirty="0"/>
          </a:p>
          <a:p>
            <a:pPr algn="just"/>
            <a:r>
              <a:rPr lang="it-IT" dirty="0"/>
              <a:t>chiede agli utilizzatori dei computer di passare dalla ricerca di dati lineari, sequenziali dei libri di testo tradizionali, ad una conoscenza basata sugli ipertesti che permettono un alto grado di navigazione, promuovendo un pensiero multidimensionale, un nuovo tipo di </a:t>
            </a:r>
            <a:r>
              <a:rPr lang="it-IT" b="1" dirty="0">
                <a:solidFill>
                  <a:srgbClr val="376092"/>
                </a:solidFill>
              </a:rPr>
              <a:t>“</a:t>
            </a:r>
            <a:r>
              <a:rPr lang="it-IT" b="1" dirty="0" err="1">
                <a:solidFill>
                  <a:srgbClr val="376092"/>
                </a:solidFill>
              </a:rPr>
              <a:t>hypermedia</a:t>
            </a:r>
            <a:r>
              <a:rPr lang="it-IT" b="1" dirty="0">
                <a:solidFill>
                  <a:srgbClr val="376092"/>
                </a:solidFill>
              </a:rPr>
              <a:t> </a:t>
            </a:r>
            <a:r>
              <a:rPr lang="it-IT" b="1" dirty="0" err="1">
                <a:solidFill>
                  <a:srgbClr val="376092"/>
                </a:solidFill>
              </a:rPr>
              <a:t>literacy</a:t>
            </a:r>
            <a:r>
              <a:rPr lang="it-IT" b="1" dirty="0">
                <a:solidFill>
                  <a:srgbClr val="376092"/>
                </a:solidFill>
              </a:rPr>
              <a:t>” o “branching litteracy”</a:t>
            </a:r>
            <a:r>
              <a:rPr lang="it-IT" dirty="0"/>
              <a:t> (</a:t>
            </a:r>
            <a:r>
              <a:rPr lang="it-IT" dirty="0" err="1"/>
              <a:t>Eshet-Alkalai</a:t>
            </a:r>
            <a:r>
              <a:rPr lang="it-IT" dirty="0"/>
              <a:t>, 2004).</a:t>
            </a:r>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31</a:t>
            </a:fld>
            <a:endParaRPr lang="it-IT" dirty="0"/>
          </a:p>
        </p:txBody>
      </p:sp>
      <p:cxnSp>
        <p:nvCxnSpPr>
          <p:cNvPr id="5" name="Connettore 1 4"/>
          <p:cNvCxnSpPr/>
          <p:nvPr/>
        </p:nvCxnSpPr>
        <p:spPr>
          <a:xfrm>
            <a:off x="1119116" y="3548418"/>
            <a:ext cx="8611738"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415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Nuova forma di “</a:t>
            </a:r>
            <a:r>
              <a:rPr lang="it-IT" dirty="0" err="1"/>
              <a:t>literacy”e</a:t>
            </a:r>
            <a:r>
              <a:rPr lang="it-IT" dirty="0"/>
              <a:t> potenziamento di alcune abilità</a:t>
            </a:r>
          </a:p>
        </p:txBody>
      </p:sp>
      <p:sp>
        <p:nvSpPr>
          <p:cNvPr id="3" name="Segnaposto contenuto 2"/>
          <p:cNvSpPr>
            <a:spLocks noGrp="1"/>
          </p:cNvSpPr>
          <p:nvPr>
            <p:ph idx="1"/>
          </p:nvPr>
        </p:nvSpPr>
        <p:spPr>
          <a:xfrm>
            <a:off x="562118" y="1351128"/>
            <a:ext cx="9381173" cy="3897706"/>
          </a:xfrm>
        </p:spPr>
        <p:txBody>
          <a:bodyPr/>
          <a:lstStyle/>
          <a:p>
            <a:pPr algn="just"/>
            <a:r>
              <a:rPr lang="it-IT" b="1" u="sng" dirty="0"/>
              <a:t>La “branching </a:t>
            </a:r>
            <a:r>
              <a:rPr lang="it-IT" b="1" u="sng" dirty="0" err="1"/>
              <a:t>litteracy</a:t>
            </a:r>
            <a:r>
              <a:rPr lang="it-IT" b="1" u="sng" dirty="0"/>
              <a:t>“ è nell’era digitale, una “</a:t>
            </a:r>
            <a:r>
              <a:rPr lang="it-IT" b="1" u="sng" dirty="0" err="1"/>
              <a:t>survival</a:t>
            </a:r>
            <a:r>
              <a:rPr lang="it-IT" b="1" u="sng" dirty="0"/>
              <a:t> </a:t>
            </a:r>
            <a:r>
              <a:rPr lang="it-IT" b="1" u="sng" dirty="0" err="1"/>
              <a:t>skill</a:t>
            </a:r>
            <a:r>
              <a:rPr lang="it-IT" b="1" u="sng" dirty="0"/>
              <a:t>” per costruzione del sapere che sia culturalmente funzionale alle richieste provenienti dai nuovi ambienti digitali</a:t>
            </a:r>
          </a:p>
          <a:p>
            <a:pPr algn="just"/>
            <a:endParaRPr lang="it-IT" dirty="0"/>
          </a:p>
          <a:p>
            <a:pPr algn="just"/>
            <a:endParaRPr lang="it-IT" dirty="0"/>
          </a:p>
          <a:p>
            <a:pPr algn="just"/>
            <a:endParaRPr lang="it-IT" dirty="0"/>
          </a:p>
          <a:p>
            <a:pPr algn="just"/>
            <a:endParaRPr lang="it-IT" dirty="0"/>
          </a:p>
          <a:p>
            <a:pPr algn="just"/>
            <a:r>
              <a:rPr lang="it-IT" dirty="0"/>
              <a:t>- un buon senso d’orientamento spaziale multidimensionale che garantisce l’abilità di non perdere l’orientamento, mentre si legge tra le righe del labirinto di linee che caratterizza l’iperspazio (Lazar </a:t>
            </a:r>
            <a:r>
              <a:rPr lang="it-IT" i="1" dirty="0"/>
              <a:t>et al.</a:t>
            </a:r>
            <a:r>
              <a:rPr lang="it-IT" dirty="0"/>
              <a:t>, 2003).</a:t>
            </a:r>
          </a:p>
          <a:p>
            <a:pPr algn="just"/>
            <a:endParaRPr lang="it-IT" dirty="0"/>
          </a:p>
          <a:p>
            <a:pPr algn="just"/>
            <a:r>
              <a:rPr lang="it-IT" dirty="0"/>
              <a:t>- un buon pensiero metaforico, così come l’abilità di creare modelli mentali, mappe concettuali e altri tipi di rappresentazione astratta tipici della struttura del network (Jonassen e Henning, 1999).</a:t>
            </a:r>
          </a:p>
          <a:p>
            <a:pPr algn="just"/>
            <a:endParaRPr lang="it-IT" b="1" u="sng" dirty="0"/>
          </a:p>
          <a:p>
            <a:pPr algn="just"/>
            <a:endParaRPr lang="it-IT" dirty="0"/>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32</a:t>
            </a:fld>
            <a:endParaRPr lang="it-IT"/>
          </a:p>
        </p:txBody>
      </p:sp>
    </p:spTree>
    <p:extLst>
      <p:ext uri="{BB962C8B-B14F-4D97-AF65-F5344CB8AC3E}">
        <p14:creationId xmlns:p14="http://schemas.microsoft.com/office/powerpoint/2010/main" val="1123691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prevede la tecnologia per compensare?</a:t>
            </a:r>
          </a:p>
        </p:txBody>
      </p:sp>
      <p:sp>
        <p:nvSpPr>
          <p:cNvPr id="3" name="Segnaposto contenuto 2"/>
          <p:cNvSpPr>
            <a:spLocks noGrp="1"/>
          </p:cNvSpPr>
          <p:nvPr>
            <p:ph idx="1"/>
          </p:nvPr>
        </p:nvSpPr>
        <p:spPr>
          <a:xfrm>
            <a:off x="493880" y="985441"/>
            <a:ext cx="9381173" cy="4167858"/>
          </a:xfrm>
        </p:spPr>
        <p:txBody>
          <a:bodyPr/>
          <a:lstStyle/>
          <a:p>
            <a:endParaRPr lang="it-IT" dirty="0"/>
          </a:p>
          <a:p>
            <a:pPr algn="just"/>
            <a:r>
              <a:rPr lang="it-IT" dirty="0"/>
              <a:t>L’ambiente digitale, tuttavia, compensa queste inabilità, fornendo strumenti compensativi che bypassano la funzione, utilizzando la trasmissione delle informazioni per immagini (video) o attraverso </a:t>
            </a:r>
            <a:r>
              <a:rPr lang="it-IT" u="sng" dirty="0"/>
              <a:t>l’ausilio di strumenti digitali per la lettura, quali i </a:t>
            </a:r>
            <a:r>
              <a:rPr lang="it-IT" u="sng" dirty="0" err="1"/>
              <a:t>Vocal</a:t>
            </a:r>
            <a:r>
              <a:rPr lang="it-IT" u="sng" dirty="0"/>
              <a:t> Reader.</a:t>
            </a:r>
          </a:p>
          <a:p>
            <a:pPr algn="just"/>
            <a:endParaRPr lang="it-IT" dirty="0"/>
          </a:p>
          <a:p>
            <a:pPr algn="just"/>
            <a:r>
              <a:rPr lang="it-IT" u="sng" dirty="0"/>
              <a:t>La realtà virtuale immersiva </a:t>
            </a:r>
            <a:r>
              <a:rPr lang="it-IT" dirty="0"/>
              <a:t>(RVI) è una tecnologia che introduce i giovani in un ambiente simulato, con cui essi interagiscono attraverso periferiche che attivano tutti i loro sensi. Un filone di ricerca molto attuale è quello della </a:t>
            </a:r>
            <a:r>
              <a:rPr lang="it-IT" i="1" dirty="0"/>
              <a:t>realtà aumentata </a:t>
            </a:r>
            <a:r>
              <a:rPr lang="it-IT" dirty="0"/>
              <a:t>che mescola la percezione della realtà che ci circonda, con immagini generate al computer, che forniscono informazioni aggiuntive all’utente, lasciandogli la possibilità di muoversi ed interagire con l’ambiente.</a:t>
            </a:r>
          </a:p>
          <a:p>
            <a:pPr algn="just"/>
            <a:endParaRPr lang="it-IT" dirty="0"/>
          </a:p>
          <a:p>
            <a:pPr algn="just"/>
            <a:r>
              <a:rPr lang="it-IT" dirty="0" err="1"/>
              <a:t>Serge</a:t>
            </a:r>
            <a:r>
              <a:rPr lang="it-IT" dirty="0"/>
              <a:t> </a:t>
            </a:r>
            <a:r>
              <a:rPr lang="it-IT" dirty="0" err="1"/>
              <a:t>Brin</a:t>
            </a:r>
            <a:r>
              <a:rPr lang="it-IT" dirty="0"/>
              <a:t> e Larry Page, inventori di Google, prevedono di dotare il loro motore di ricerca di un’intelligenza artificiale, una HAL-</a:t>
            </a:r>
            <a:r>
              <a:rPr lang="it-IT" dirty="0" err="1"/>
              <a:t>like</a:t>
            </a:r>
            <a:r>
              <a:rPr lang="it-IT" dirty="0"/>
              <a:t> machine2 connessa direttamente al cervello, considerando il cervello come </a:t>
            </a:r>
            <a:r>
              <a:rPr lang="it-IT" u="sng" dirty="0"/>
              <a:t>«un computer antiquato che ha bisogno di un processore più veloce e un più grande hard drive» </a:t>
            </a:r>
            <a:r>
              <a:rPr lang="it-IT" dirty="0"/>
              <a:t>(</a:t>
            </a:r>
            <a:r>
              <a:rPr lang="it-IT" dirty="0" err="1"/>
              <a:t>Brin</a:t>
            </a:r>
            <a:r>
              <a:rPr lang="it-IT" dirty="0"/>
              <a:t> e Page, 2004).</a:t>
            </a:r>
          </a:p>
          <a:p>
            <a:endParaRPr lang="it-IT" dirty="0"/>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33</a:t>
            </a:fld>
            <a:endParaRPr lang="it-IT" dirty="0"/>
          </a:p>
        </p:txBody>
      </p:sp>
    </p:spTree>
    <p:extLst>
      <p:ext uri="{BB962C8B-B14F-4D97-AF65-F5344CB8AC3E}">
        <p14:creationId xmlns:p14="http://schemas.microsoft.com/office/powerpoint/2010/main" val="2497001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1302" y="455860"/>
            <a:ext cx="9381173" cy="846596"/>
          </a:xfrm>
        </p:spPr>
        <p:txBody>
          <a:bodyPr/>
          <a:lstStyle/>
          <a:p>
            <a:r>
              <a:rPr lang="it-IT" dirty="0"/>
              <a:t>La questione è:</a:t>
            </a:r>
            <a:br>
              <a:rPr lang="it-IT" dirty="0"/>
            </a:br>
            <a:r>
              <a:rPr lang="it-IT" dirty="0"/>
              <a:t>come preservare l’approfondimento, l’inferenza, i procedimenti analogici, la contemplazione che vengono assicurati con la lettura del libro?</a:t>
            </a:r>
            <a:br>
              <a:rPr lang="it-IT" dirty="0"/>
            </a:br>
            <a:endParaRPr lang="it-IT" dirty="0"/>
          </a:p>
        </p:txBody>
      </p:sp>
      <p:sp>
        <p:nvSpPr>
          <p:cNvPr id="3" name="Segnaposto contenuto 2"/>
          <p:cNvSpPr>
            <a:spLocks noGrp="1"/>
          </p:cNvSpPr>
          <p:nvPr>
            <p:ph idx="1"/>
          </p:nvPr>
        </p:nvSpPr>
        <p:spPr>
          <a:xfrm>
            <a:off x="521176" y="2811438"/>
            <a:ext cx="9381173" cy="2723997"/>
          </a:xfrm>
        </p:spPr>
        <p:txBody>
          <a:bodyPr/>
          <a:lstStyle/>
          <a:p>
            <a:pPr algn="just"/>
            <a:r>
              <a:rPr lang="it-IT" dirty="0"/>
              <a:t>Pur non sapendo dove porterà l’utilizzo sempre maggiore e sempre più alla portata di tutti dell’online e delle nuove tecnologie, è certo, sostiene la </a:t>
            </a:r>
            <a:r>
              <a:rPr lang="it-IT" dirty="0" err="1"/>
              <a:t>Wolf</a:t>
            </a:r>
            <a:r>
              <a:rPr lang="it-IT" dirty="0"/>
              <a:t>, che per non assomigliare sempre di più alle macchine che usiamo, </a:t>
            </a:r>
            <a:r>
              <a:rPr lang="it-IT" b="1" dirty="0"/>
              <a:t>nella dieta culturale del bambino </a:t>
            </a:r>
            <a:r>
              <a:rPr lang="it-IT" dirty="0"/>
              <a:t>è importante che:</a:t>
            </a:r>
          </a:p>
          <a:p>
            <a:pPr algn="just"/>
            <a:endParaRPr lang="it-IT" dirty="0"/>
          </a:p>
          <a:p>
            <a:pPr algn="just"/>
            <a:r>
              <a:rPr lang="it-IT" dirty="0"/>
              <a:t> porzioni significative siano destinate alla lettura e non ci sia un eccesso di tutti gli stimoli alternativi, dalla televisione, ai pc, ai videogiochi, a internet. </a:t>
            </a:r>
          </a:p>
          <a:p>
            <a:pPr algn="just"/>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34</a:t>
            </a:fld>
            <a:endParaRPr lang="it-IT"/>
          </a:p>
        </p:txBody>
      </p:sp>
    </p:spTree>
    <p:extLst>
      <p:ext uri="{BB962C8B-B14F-4D97-AF65-F5344CB8AC3E}">
        <p14:creationId xmlns:p14="http://schemas.microsoft.com/office/powerpoint/2010/main" val="3651792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Pensare per immagini</a:t>
            </a:r>
            <a:endParaRPr lang="it-IT" dirty="0"/>
          </a:p>
        </p:txBody>
      </p:sp>
      <p:sp>
        <p:nvSpPr>
          <p:cNvPr id="3" name="Segnaposto contenuto 2"/>
          <p:cNvSpPr>
            <a:spLocks noGrp="1"/>
          </p:cNvSpPr>
          <p:nvPr>
            <p:ph idx="1"/>
          </p:nvPr>
        </p:nvSpPr>
        <p:spPr>
          <a:xfrm>
            <a:off x="521176" y="914400"/>
            <a:ext cx="9381173" cy="4621036"/>
          </a:xfrm>
        </p:spPr>
        <p:txBody>
          <a:bodyPr/>
          <a:lstStyle/>
          <a:p>
            <a:pPr algn="just"/>
            <a:r>
              <a:rPr lang="it-IT" dirty="0"/>
              <a:t>La prima abilità che sta alla base di una sempre più diffusa modalità di pensiero è il </a:t>
            </a:r>
            <a:r>
              <a:rPr lang="it-IT" i="1" dirty="0"/>
              <a:t>pensiero visivo</a:t>
            </a:r>
            <a:r>
              <a:rPr lang="it-IT" dirty="0"/>
              <a:t>, il lavorare mentalmente per immagini. È un cambiamento antropologico cognitivo straordinario, che porta per esempio gli studenti a prendere appunti per immagini, schemi, figure piuttosto che per parole: trasformano immediatamente concetti verbali in schemi e figure, che spesso descrivono in modo molto più pregnante quanto viene loro spiegato oralmente. Si osserva, insomma, un fenomeno straordinario: qualcosa di simile al passaggio dall'oralità alla scrittura. La prevalenza del pensiero visivo nei ragazzi sviluppa anche nuove possibilità di 'vedere' concetti, nella matematica e nella fisica, ma anche di simulare mentalmente esperimenti scientifici o di generare scenari. Certo, sembra che lo sviluppo del pensiero visivo si accompagni a un concomitante impoverimento delle capacità linguistiche, del pensiero verbale. Ma proprio l'aver ignorato lo sviluppo e la necessità di questa modalità di pensiero nell'ambiente dedicato all'apprendimento, la scuola, non ha permesso e non permette lo sviluppo bilanciato delle due abilità cognitive. </a:t>
            </a:r>
          </a:p>
          <a:p>
            <a:pPr algn="just"/>
            <a:endParaRPr lang="it-IT" dirty="0"/>
          </a:p>
          <a:p>
            <a:pPr algn="just"/>
            <a:r>
              <a:rPr lang="it-IT" u="sng" dirty="0"/>
              <a:t>Occorre raffinare e educare la capacità visiva di lettura, e contemporaneamente stimolare la capacità linguistica, che rischia sul serio di deteriorarsi per mancanza d'esercizio e stimoli.</a:t>
            </a:r>
          </a:p>
          <a:p>
            <a:pPr algn="just"/>
            <a:br>
              <a:rPr lang="it-IT" dirty="0"/>
            </a:br>
            <a:endParaRPr lang="it-IT" dirty="0"/>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35</a:t>
            </a:fld>
            <a:endParaRPr lang="it-IT"/>
          </a:p>
        </p:txBody>
      </p:sp>
    </p:spTree>
    <p:extLst>
      <p:ext uri="{BB962C8B-B14F-4D97-AF65-F5344CB8AC3E}">
        <p14:creationId xmlns:p14="http://schemas.microsoft.com/office/powerpoint/2010/main" val="4179453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Pensare in parallelo</a:t>
            </a:r>
            <a:endParaRPr lang="it-IT" dirty="0"/>
          </a:p>
        </p:txBody>
      </p:sp>
      <p:sp>
        <p:nvSpPr>
          <p:cNvPr id="3" name="Segnaposto contenuto 2"/>
          <p:cNvSpPr>
            <a:spLocks noGrp="1"/>
          </p:cNvSpPr>
          <p:nvPr>
            <p:ph idx="1"/>
          </p:nvPr>
        </p:nvSpPr>
        <p:spPr>
          <a:xfrm>
            <a:off x="534824" y="846161"/>
            <a:ext cx="9769236" cy="4348081"/>
          </a:xfrm>
        </p:spPr>
        <p:txBody>
          <a:bodyPr/>
          <a:lstStyle/>
          <a:p>
            <a:pPr algn="just"/>
            <a:r>
              <a:rPr lang="it-IT" dirty="0"/>
              <a:t>Un'ulteriore abilità cognitiva è poi venuta sviluppandosi grazie a quanto, di solito, viene più disprezzato da chi vede nella televisione solo una 'cattiva maestra': si tratta dei serial, e della pratica comportamentale dello zapping. Entrambi sviluppano l'</a:t>
            </a:r>
            <a:r>
              <a:rPr lang="it-IT" i="1" dirty="0"/>
              <a:t>abilità di pensiero parallelo</a:t>
            </a:r>
            <a:r>
              <a:rPr lang="it-IT" dirty="0"/>
              <a:t>.</a:t>
            </a:r>
          </a:p>
          <a:p>
            <a:pPr algn="just"/>
            <a:br>
              <a:rPr lang="it-IT" dirty="0"/>
            </a:br>
            <a:endParaRPr lang="it-IT" dirty="0"/>
          </a:p>
          <a:p>
            <a:pPr algn="just"/>
            <a:r>
              <a:rPr lang="it-IT" dirty="0"/>
              <a:t>Entrambi i casi segnalano un'abilità cognitiva, non nuova ma ora più usata, e oggi quasi indispensabile: per esempio quando si lavora alla stesura di un articolo in collaborazione a distanza; o quando si risponde al cellulare durante una riunione, o si fanno più lavori in parallelo. </a:t>
            </a:r>
          </a:p>
          <a:p>
            <a:pPr algn="just"/>
            <a:r>
              <a:rPr lang="it-IT" dirty="0"/>
              <a:t>Certo, pensare in parallelo non aiuta la concentrazione: rende difficile l'approfondimento, si rischia anche, e spesso si pratica, la superficialità. </a:t>
            </a:r>
            <a:r>
              <a:rPr lang="it-IT" u="sng" dirty="0"/>
              <a:t>Ancora una volta, occorre trovare un equilibrio fra due capacità cognitive, in questo caso, fra parallelismo e concentrazione, fra azioni sostanzialmente tratte da un repertorio noto e risposte innovative.</a:t>
            </a:r>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36</a:t>
            </a:fld>
            <a:endParaRPr lang="it-IT"/>
          </a:p>
        </p:txBody>
      </p:sp>
    </p:spTree>
    <p:extLst>
      <p:ext uri="{BB962C8B-B14F-4D97-AF65-F5344CB8AC3E}">
        <p14:creationId xmlns:p14="http://schemas.microsoft.com/office/powerpoint/2010/main" val="256668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Reagire all'inaspettato</a:t>
            </a:r>
            <a:endParaRPr lang="it-IT" dirty="0"/>
          </a:p>
        </p:txBody>
      </p:sp>
      <p:sp>
        <p:nvSpPr>
          <p:cNvPr id="3" name="Segnaposto contenuto 2"/>
          <p:cNvSpPr>
            <a:spLocks noGrp="1"/>
          </p:cNvSpPr>
          <p:nvPr>
            <p:ph idx="1"/>
          </p:nvPr>
        </p:nvSpPr>
        <p:spPr>
          <a:xfrm>
            <a:off x="521176" y="1023582"/>
            <a:ext cx="9381173" cy="4511854"/>
          </a:xfrm>
        </p:spPr>
        <p:txBody>
          <a:bodyPr/>
          <a:lstStyle/>
          <a:p>
            <a:pPr algn="just"/>
            <a:r>
              <a:rPr lang="it-IT" dirty="0"/>
              <a:t>Un'altra abilità cognitiva che sembra caratterizzare le nuove generazioni è la </a:t>
            </a:r>
            <a:r>
              <a:rPr lang="it-IT" i="1" dirty="0"/>
              <a:t>prontezza a cogliere e affrontare l'inaspettato</a:t>
            </a:r>
            <a:r>
              <a:rPr lang="it-IT" dirty="0"/>
              <a:t>. Basta osservare un ragazzo mentre s'impegna (è proprio la descrizione giusta) in un videogioco per vedere in azione questa straordinaria abilità, che non solo permette di rilevare immediatamente un evento inaspettato, ma soprattutto di rispondere fluidamente, e in modo adeguato. I videogiochi sviluppano entrambe queste abilità cognitive: </a:t>
            </a:r>
            <a:r>
              <a:rPr lang="it-IT" u="sng" dirty="0"/>
              <a:t>accorgersi dell'inaspettato e rispondere ad esso non attraverso azioni stereotipate (riflessi), ma con azioni appropriate.</a:t>
            </a:r>
            <a:br>
              <a:rPr lang="it-IT" u="sng" dirty="0"/>
            </a:br>
            <a:r>
              <a:rPr lang="it-IT" dirty="0"/>
              <a:t>I videogiochi, specialmente, portano allo sviluppo delle abilità di controllo attentivo spaziale, e soprattutto dell'attenzione periferica e del monitoraggio ambientale, che permettono di vivere nella società dell'interruzione, come viene spesso definita la nostra società, e di affrontare eventi imprevedibili, frutto della complessità tecnologica e organizzativa. </a:t>
            </a:r>
          </a:p>
          <a:p>
            <a:pPr algn="just"/>
            <a:endParaRPr lang="it-IT" dirty="0"/>
          </a:p>
          <a:p>
            <a:pPr algn="just"/>
            <a:r>
              <a:rPr lang="it-IT" dirty="0"/>
              <a:t>Noi siamo, infatti, spesso interrotti nell'attività corrente da intrusioni comunicative (mail in arrivo, cellulare che suona, persone che chiedono la nostra attenzione), e dal moltiplicarsi delle richieste e degli impegni: senza questa abilità che ci consente di essere sempre in attesa dell'inaspettato e senza lo sviluppo e il possesso di un ricco repertorio di risposte adeguate saremo travolti dalle continue interruzioni. E molti, quasi tutti gli adulti, hanno proprio questa sensazione. Non i ragazzi.</a:t>
            </a:r>
          </a:p>
          <a:p>
            <a:pPr algn="just"/>
            <a:br>
              <a:rPr lang="it-IT" dirty="0"/>
            </a:br>
            <a:endParaRPr lang="it-IT" dirty="0"/>
          </a:p>
        </p:txBody>
      </p:sp>
    </p:spTree>
    <p:extLst>
      <p:ext uri="{BB962C8B-B14F-4D97-AF65-F5344CB8AC3E}">
        <p14:creationId xmlns:p14="http://schemas.microsoft.com/office/powerpoint/2010/main" val="2381280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Educare al cambiamento</a:t>
            </a:r>
            <a:endParaRPr lang="it-IT" dirty="0"/>
          </a:p>
        </p:txBody>
      </p:sp>
      <p:sp>
        <p:nvSpPr>
          <p:cNvPr id="3" name="Segnaposto contenuto 2"/>
          <p:cNvSpPr>
            <a:spLocks noGrp="1"/>
          </p:cNvSpPr>
          <p:nvPr>
            <p:ph idx="1"/>
          </p:nvPr>
        </p:nvSpPr>
        <p:spPr/>
        <p:txBody>
          <a:bodyPr/>
          <a:lstStyle/>
          <a:p>
            <a:pPr algn="just"/>
            <a:br>
              <a:rPr lang="it-IT" b="1" dirty="0"/>
            </a:br>
            <a:r>
              <a:rPr lang="it-IT" dirty="0"/>
              <a:t>Tutte le nuove abilità cognitive, spesso imparate selvaggiamente, molte volte per diletto, </a:t>
            </a:r>
            <a:r>
              <a:rPr lang="it-IT" dirty="0" err="1"/>
              <a:t>videogiocando</a:t>
            </a:r>
            <a:r>
              <a:rPr lang="it-IT" dirty="0"/>
              <a:t>, o per necessità, nel lavoro, si rivelano ogni giorno di più utili, anzi indispensabili, per stare non solo nei mondi virtuali, ma soprattutto nel mondo materiale della quotidianità. Dobbiamo imparare a usarle in maniera critica e consapevole. Magari, prefigurando possibili rischi e relativa prevenzione. </a:t>
            </a:r>
          </a:p>
          <a:p>
            <a:pPr algn="just"/>
            <a:endParaRPr lang="it-IT" dirty="0"/>
          </a:p>
          <a:p>
            <a:pPr algn="just"/>
            <a:r>
              <a:rPr lang="it-IT" dirty="0"/>
              <a:t>In altre parole, occorre </a:t>
            </a:r>
            <a:r>
              <a:rPr lang="it-IT" b="1" dirty="0"/>
              <a:t>educare alle 'nuove' abilità cognitive</a:t>
            </a:r>
            <a:r>
              <a:rPr lang="it-IT" dirty="0"/>
              <a:t> </a:t>
            </a:r>
            <a:r>
              <a:rPr lang="it-IT" b="1" dirty="0"/>
              <a:t>e insieme impedire che se ne deteriorino altre</a:t>
            </a:r>
            <a:r>
              <a:rPr lang="it-IT" dirty="0"/>
              <a:t>, </a:t>
            </a:r>
            <a:r>
              <a:rPr lang="it-IT" i="1" dirty="0"/>
              <a:t>in primis</a:t>
            </a:r>
            <a:r>
              <a:rPr lang="it-IT" dirty="0"/>
              <a:t> la capacità di riflessione e quella linguistica, altrettanto cruciali per affrontare - cognitivamente attrezzati - un mondo davvero poco gentile, in verità piuttosto competitivo, per non dire aggressivo</a:t>
            </a:r>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38</a:t>
            </a:fld>
            <a:endParaRPr lang="it-IT"/>
          </a:p>
        </p:txBody>
      </p:sp>
    </p:spTree>
    <p:extLst>
      <p:ext uri="{BB962C8B-B14F-4D97-AF65-F5344CB8AC3E}">
        <p14:creationId xmlns:p14="http://schemas.microsoft.com/office/powerpoint/2010/main" val="288042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2262" y="147226"/>
            <a:ext cx="9553433" cy="5078313"/>
          </a:xfrm>
          <a:prstGeom prst="rect">
            <a:avLst/>
          </a:prstGeom>
        </p:spPr>
        <p:txBody>
          <a:bodyPr wrap="square">
            <a:spAutoFit/>
          </a:bodyPr>
          <a:lstStyle/>
          <a:p>
            <a:endParaRPr lang="it-IT" dirty="0"/>
          </a:p>
          <a:p>
            <a:endParaRPr lang="it-IT" dirty="0"/>
          </a:p>
          <a:p>
            <a:pPr algn="just"/>
            <a:r>
              <a:rPr lang="it-IT" dirty="0"/>
              <a:t>Le condizioni ambientali dell’Era digitale sono caratterizzate dall’uso di tecnologie che fanno registrare nuovi pattern di attivazione e di attività neurobiologica.</a:t>
            </a:r>
          </a:p>
          <a:p>
            <a:pPr algn="just"/>
            <a:r>
              <a:rPr lang="it-IT" dirty="0"/>
              <a:t>«</a:t>
            </a:r>
            <a:r>
              <a:rPr lang="it-IT" i="1" dirty="0"/>
              <a:t>Ogni nuovo medium porta con sé nuovi simboli che, a loro volta, influenzano il modo in cui il cervello impara a ricevere e processare le informazioni...</a:t>
            </a:r>
          </a:p>
          <a:p>
            <a:pPr algn="just"/>
            <a:endParaRPr lang="it-IT" i="1" dirty="0"/>
          </a:p>
          <a:p>
            <a:pPr algn="just"/>
            <a:r>
              <a:rPr lang="it-IT" i="1" dirty="0"/>
              <a:t>Nelle società contemporanee, la plasticità cerebrale implica che le connessioni sinaptiche del cervello si evolvano con un ambiente in cui l’utilizzo dei media è un fattore dominante.</a:t>
            </a:r>
          </a:p>
          <a:p>
            <a:pPr algn="just"/>
            <a:r>
              <a:rPr lang="it-IT" i="1" dirty="0"/>
              <a:t>I bambini che crescono in un ambiente ricco di stimoli multimediali hanno un cervello con connessioni diverse da quelle di chi è giunto alla maturità senza essere sottoposto a tali condizioni</a:t>
            </a:r>
            <a:r>
              <a:rPr lang="it-IT" dirty="0"/>
              <a:t>» (</a:t>
            </a:r>
            <a:r>
              <a:rPr lang="it-IT" dirty="0" err="1"/>
              <a:t>Healy</a:t>
            </a:r>
            <a:r>
              <a:rPr lang="it-IT" dirty="0"/>
              <a:t>, 1998: p.142, p.191).</a:t>
            </a:r>
          </a:p>
          <a:p>
            <a:pPr algn="just"/>
            <a:endParaRPr lang="it-IT" dirty="0"/>
          </a:p>
          <a:p>
            <a:pPr algn="just"/>
            <a:endParaRPr lang="it-IT" dirty="0"/>
          </a:p>
          <a:p>
            <a:pPr algn="just"/>
            <a:endParaRPr lang="it-IT" dirty="0"/>
          </a:p>
          <a:p>
            <a:pPr algn="just"/>
            <a:endParaRPr lang="it-IT" dirty="0"/>
          </a:p>
          <a:p>
            <a:pPr algn="ctr"/>
            <a:r>
              <a:rPr lang="it-IT" b="1" dirty="0"/>
              <a:t>Il processo di evoluzione cerebrale è rapidamente emerso in una sola generazione e può rappresentare uno dei cambiamenti più inattesi, ma anche fondamentali per l’evoluzione della specie umana.</a:t>
            </a:r>
          </a:p>
          <a:p>
            <a:pPr algn="ctr"/>
            <a:r>
              <a:rPr lang="it-IT" sz="2000" b="1" dirty="0"/>
              <a:t>PERCHE’?</a:t>
            </a:r>
          </a:p>
        </p:txBody>
      </p:sp>
      <p:sp>
        <p:nvSpPr>
          <p:cNvPr id="3" name="CasellaDiTesto 2"/>
          <p:cNvSpPr txBox="1"/>
          <p:nvPr/>
        </p:nvSpPr>
        <p:spPr>
          <a:xfrm>
            <a:off x="655092" y="141067"/>
            <a:ext cx="3302757" cy="338554"/>
          </a:xfrm>
          <a:prstGeom prst="rect">
            <a:avLst/>
          </a:prstGeom>
          <a:noFill/>
        </p:spPr>
        <p:txBody>
          <a:bodyPr wrap="square" rtlCol="0">
            <a:spAutoFit/>
          </a:bodyPr>
          <a:lstStyle/>
          <a:p>
            <a:r>
              <a:rPr lang="it-IT" b="1" dirty="0" err="1"/>
              <a:t>Neuroplasticità</a:t>
            </a:r>
            <a:endParaRPr lang="it-IT" b="1" dirty="0"/>
          </a:p>
        </p:txBody>
      </p:sp>
    </p:spTree>
    <p:extLst>
      <p:ext uri="{BB962C8B-B14F-4D97-AF65-F5344CB8AC3E}">
        <p14:creationId xmlns:p14="http://schemas.microsoft.com/office/powerpoint/2010/main" val="1643306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4950" y="1793341"/>
            <a:ext cx="9381173" cy="846596"/>
          </a:xfrm>
        </p:spPr>
        <p:txBody>
          <a:bodyPr/>
          <a:lstStyle/>
          <a:p>
            <a:r>
              <a:rPr lang="it-IT" b="1" dirty="0"/>
              <a:t>Il ruolo della scuola</a:t>
            </a:r>
          </a:p>
        </p:txBody>
      </p:sp>
      <p:pic>
        <p:nvPicPr>
          <p:cNvPr id="389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591" y="1599798"/>
            <a:ext cx="386715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18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0501" y="1862919"/>
            <a:ext cx="9266830" cy="914400"/>
          </a:xfrm>
          <a:prstGeom prst="rect">
            <a:avLst/>
          </a:prstGeom>
          <a:ln w="9525">
            <a:solidFill>
              <a:schemeClr val="accent6"/>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
        <p:nvSpPr>
          <p:cNvPr id="18435" name="Segnaposto contenuto 2"/>
          <p:cNvSpPr>
            <a:spLocks noGrp="1"/>
          </p:cNvSpPr>
          <p:nvPr>
            <p:ph idx="1"/>
          </p:nvPr>
        </p:nvSpPr>
        <p:spPr>
          <a:xfrm>
            <a:off x="561141" y="245660"/>
            <a:ext cx="9647384" cy="1617259"/>
          </a:xfrm>
        </p:spPr>
        <p:txBody>
          <a:bodyPr/>
          <a:lstStyle/>
          <a:p>
            <a:pPr marL="0" indent="0" eaLnBrk="1" hangingPunct="1">
              <a:buFont typeface="Arial" charset="0"/>
              <a:buNone/>
            </a:pPr>
            <a:r>
              <a:rPr lang="it-IT" altLang="it-IT" sz="1800" dirty="0">
                <a:solidFill>
                  <a:schemeClr val="accent1"/>
                </a:solidFill>
                <a:latin typeface="Times New Roman" panose="02020603050405020304" pitchFamily="18" charset="0"/>
                <a:cs typeface="Times New Roman" panose="02020603050405020304" pitchFamily="18" charset="0"/>
              </a:rPr>
              <a:t>S</a:t>
            </a:r>
            <a:r>
              <a:rPr lang="it-IT" altLang="it-IT" sz="1800" dirty="0">
                <a:latin typeface="Times New Roman" panose="02020603050405020304" pitchFamily="18" charset="0"/>
                <a:cs typeface="Times New Roman" panose="02020603050405020304" pitchFamily="18" charset="0"/>
              </a:rPr>
              <a:t>econdo </a:t>
            </a:r>
            <a:r>
              <a:rPr lang="it-IT" altLang="it-IT" sz="1800" i="1" dirty="0">
                <a:latin typeface="Times New Roman" panose="02020603050405020304" pitchFamily="18" charset="0"/>
                <a:cs typeface="Times New Roman" panose="02020603050405020304" pitchFamily="18" charset="0"/>
              </a:rPr>
              <a:t>Pier Cesare Rivoltella, Università Cattolica di Milano</a:t>
            </a:r>
            <a:r>
              <a:rPr lang="it-IT" altLang="it-IT" sz="1800" dirty="0">
                <a:latin typeface="Times New Roman" panose="02020603050405020304" pitchFamily="18" charset="0"/>
                <a:cs typeface="Times New Roman" panose="02020603050405020304" pitchFamily="18" charset="0"/>
              </a:rPr>
              <a:t>” (2010)</a:t>
            </a:r>
          </a:p>
          <a:p>
            <a:pPr marL="0" indent="0" algn="just" eaLnBrk="1" hangingPunct="1">
              <a:buFont typeface="Arial" charset="0"/>
              <a:buNone/>
            </a:pPr>
            <a:r>
              <a:rPr lang="it-IT" altLang="it-IT" sz="1800" dirty="0">
                <a:latin typeface="Times New Roman" panose="02020603050405020304" pitchFamily="18" charset="0"/>
                <a:cs typeface="Times New Roman" panose="02020603050405020304" pitchFamily="18" charset="0"/>
              </a:rPr>
              <a:t>la scuola propone modi di apprendimento lontanissimi da quelli che gli adolescenti adottano nella loro vita di tutti i giorni e vi è la rinuncia da parte della stessa a dare ospitalità alle culture giovanili, con la conseguente impossibilità di aiutare i ragazzi a trovare delle  chiavi interpretative efficaci per abitarle consapevolmente. </a:t>
            </a:r>
          </a:p>
          <a:p>
            <a:pPr fontAlgn="auto">
              <a:spcAft>
                <a:spcPts val="0"/>
              </a:spcAft>
              <a:defRPr/>
            </a:pPr>
            <a:endParaRPr lang="it-IT" altLang="it-IT" sz="2000" b="1" dirty="0">
              <a:latin typeface="Times New Roman" panose="02020603050405020304" pitchFamily="18" charset="0"/>
              <a:cs typeface="Times New Roman" panose="02020603050405020304" pitchFamily="18" charset="0"/>
            </a:endParaRPr>
          </a:p>
          <a:p>
            <a:pPr fontAlgn="auto">
              <a:spcAft>
                <a:spcPts val="0"/>
              </a:spcAft>
              <a:defRPr/>
            </a:pPr>
            <a:r>
              <a:rPr lang="it-IT" altLang="it-IT" sz="2000" b="1" dirty="0">
                <a:latin typeface="Times New Roman" panose="02020603050405020304" pitchFamily="18" charset="0"/>
                <a:cs typeface="Times New Roman" panose="02020603050405020304" pitchFamily="18" charset="0"/>
              </a:rPr>
              <a:t>l problema è soprattutto di condivisione dei linguaggi, delle  pratiche, delle abitudini.</a:t>
            </a:r>
          </a:p>
          <a:p>
            <a:pPr fontAlgn="auto">
              <a:spcAft>
                <a:spcPts val="0"/>
              </a:spcAft>
              <a:defRPr/>
            </a:pPr>
            <a:endParaRPr lang="it-IT" sz="2000" dirty="0">
              <a:latin typeface="Times New Roman" panose="02020603050405020304" pitchFamily="18" charset="0"/>
              <a:cs typeface="Times New Roman" panose="02020603050405020304" pitchFamily="18" charset="0"/>
            </a:endParaRPr>
          </a:p>
          <a:p>
            <a:pPr fontAlgn="auto">
              <a:spcAft>
                <a:spcPts val="0"/>
              </a:spcAft>
              <a:defRPr/>
            </a:pPr>
            <a:endParaRPr lang="it-IT" sz="1800" dirty="0">
              <a:latin typeface="Times New Roman" panose="02020603050405020304" pitchFamily="18" charset="0"/>
              <a:cs typeface="Times New Roman" panose="02020603050405020304" pitchFamily="18" charset="0"/>
            </a:endParaRPr>
          </a:p>
          <a:p>
            <a:pPr fontAlgn="auto">
              <a:spcAft>
                <a:spcPts val="0"/>
              </a:spcAft>
              <a:defRPr/>
            </a:pPr>
            <a:endParaRPr lang="it-IT" sz="1800" dirty="0">
              <a:latin typeface="Times New Roman" panose="02020603050405020304" pitchFamily="18" charset="0"/>
              <a:cs typeface="Times New Roman" panose="02020603050405020304" pitchFamily="18" charset="0"/>
            </a:endParaRPr>
          </a:p>
          <a:p>
            <a:pPr fontAlgn="auto">
              <a:spcAft>
                <a:spcPts val="0"/>
              </a:spcAft>
              <a:defRPr/>
            </a:pPr>
            <a:endParaRPr lang="it-IT" sz="1800" dirty="0">
              <a:latin typeface="Times New Roman" panose="02020603050405020304" pitchFamily="18" charset="0"/>
              <a:cs typeface="Times New Roman" panose="02020603050405020304" pitchFamily="18" charset="0"/>
            </a:endParaRPr>
          </a:p>
          <a:p>
            <a:pPr fontAlgn="auto">
              <a:spcAft>
                <a:spcPts val="0"/>
              </a:spcAft>
              <a:defRPr/>
            </a:pPr>
            <a:endParaRPr lang="it-IT" sz="1800" dirty="0">
              <a:latin typeface="Times New Roman" panose="02020603050405020304" pitchFamily="18" charset="0"/>
              <a:cs typeface="Times New Roman" panose="02020603050405020304" pitchFamily="18" charset="0"/>
            </a:endParaRPr>
          </a:p>
          <a:p>
            <a:pPr algn="r" fontAlgn="auto">
              <a:spcAft>
                <a:spcPts val="0"/>
              </a:spcAft>
              <a:defRPr/>
            </a:pPr>
            <a:endParaRPr lang="it-IT" sz="1400" i="1" dirty="0">
              <a:latin typeface="Times New Roman" panose="02020603050405020304" pitchFamily="18" charset="0"/>
              <a:cs typeface="Times New Roman" panose="02020603050405020304" pitchFamily="18" charset="0"/>
            </a:endParaRPr>
          </a:p>
          <a:p>
            <a:pPr algn="r" fontAlgn="auto">
              <a:spcAft>
                <a:spcPts val="0"/>
              </a:spcAft>
              <a:defRPr/>
            </a:pPr>
            <a:endParaRPr lang="it-IT" sz="1400" i="1" dirty="0">
              <a:latin typeface="Times New Roman" panose="02020603050405020304" pitchFamily="18" charset="0"/>
              <a:cs typeface="Times New Roman" panose="02020603050405020304" pitchFamily="18" charset="0"/>
            </a:endParaRPr>
          </a:p>
          <a:p>
            <a:pPr algn="r" fontAlgn="auto">
              <a:spcAft>
                <a:spcPts val="0"/>
              </a:spcAft>
              <a:defRPr/>
            </a:pPr>
            <a:endParaRPr lang="it-IT" sz="1400" i="1" dirty="0">
              <a:latin typeface="Times New Roman" panose="02020603050405020304" pitchFamily="18" charset="0"/>
              <a:cs typeface="Times New Roman" panose="02020603050405020304" pitchFamily="18" charset="0"/>
            </a:endParaRPr>
          </a:p>
          <a:p>
            <a:pPr algn="r" fontAlgn="auto">
              <a:spcAft>
                <a:spcPts val="0"/>
              </a:spcAft>
              <a:defRPr/>
            </a:pPr>
            <a:endParaRPr lang="it-IT" sz="1400" i="1" dirty="0">
              <a:latin typeface="Times New Roman" panose="02020603050405020304" pitchFamily="18" charset="0"/>
              <a:cs typeface="Times New Roman" panose="02020603050405020304" pitchFamily="18" charset="0"/>
            </a:endParaRPr>
          </a:p>
          <a:p>
            <a:pPr algn="r" fontAlgn="auto">
              <a:spcAft>
                <a:spcPts val="0"/>
              </a:spcAft>
              <a:defRPr/>
            </a:pPr>
            <a:endParaRPr lang="it-IT" sz="1400" i="1" dirty="0">
              <a:latin typeface="Times New Roman" panose="02020603050405020304" pitchFamily="18" charset="0"/>
              <a:cs typeface="Times New Roman" panose="02020603050405020304" pitchFamily="18" charset="0"/>
            </a:endParaRPr>
          </a:p>
          <a:p>
            <a:pPr algn="r" fontAlgn="auto">
              <a:spcAft>
                <a:spcPts val="0"/>
              </a:spcAft>
              <a:defRPr/>
            </a:pPr>
            <a:endParaRPr lang="it-IT" sz="1400" i="1" dirty="0">
              <a:latin typeface="Times New Roman" panose="02020603050405020304" pitchFamily="18" charset="0"/>
              <a:cs typeface="Times New Roman" panose="02020603050405020304" pitchFamily="18" charset="0"/>
            </a:endParaRPr>
          </a:p>
          <a:p>
            <a:pPr algn="r" fontAlgn="auto">
              <a:spcAft>
                <a:spcPts val="0"/>
              </a:spcAft>
              <a:defRPr/>
            </a:pPr>
            <a:endParaRPr lang="it-IT" sz="1400" i="1" dirty="0">
              <a:latin typeface="Times New Roman" panose="02020603050405020304" pitchFamily="18" charset="0"/>
              <a:cs typeface="Times New Roman" panose="02020603050405020304" pitchFamily="18" charset="0"/>
            </a:endParaRPr>
          </a:p>
          <a:p>
            <a:pPr algn="r" fontAlgn="auto">
              <a:spcAft>
                <a:spcPts val="0"/>
              </a:spcAft>
              <a:defRPr/>
            </a:pPr>
            <a:endParaRPr lang="it-IT" sz="1400" i="1" dirty="0">
              <a:latin typeface="Times New Roman" panose="02020603050405020304" pitchFamily="18" charset="0"/>
              <a:cs typeface="Times New Roman" panose="02020603050405020304" pitchFamily="18" charset="0"/>
            </a:endParaRPr>
          </a:p>
          <a:p>
            <a:pPr algn="r" fontAlgn="auto">
              <a:spcAft>
                <a:spcPts val="0"/>
              </a:spcAft>
              <a:defRPr/>
            </a:pPr>
            <a:r>
              <a:rPr lang="it-IT" sz="1400" i="1" dirty="0" err="1">
                <a:latin typeface="Times New Roman" panose="02020603050405020304" pitchFamily="18" charset="0"/>
                <a:cs typeface="Times New Roman" panose="02020603050405020304" pitchFamily="18" charset="0"/>
              </a:rPr>
              <a:t>Géneviève</a:t>
            </a:r>
            <a:r>
              <a:rPr lang="it-IT" sz="1400" i="1" dirty="0">
                <a:latin typeface="Times New Roman" panose="02020603050405020304" pitchFamily="18" charset="0"/>
                <a:cs typeface="Times New Roman" panose="02020603050405020304" pitchFamily="18" charset="0"/>
              </a:rPr>
              <a:t> </a:t>
            </a:r>
            <a:r>
              <a:rPr lang="it-IT" sz="1400" i="1" dirty="0" err="1">
                <a:latin typeface="Times New Roman" panose="02020603050405020304" pitchFamily="18" charset="0"/>
                <a:cs typeface="Times New Roman" panose="02020603050405020304" pitchFamily="18" charset="0"/>
              </a:rPr>
              <a:t>Jacquinot</a:t>
            </a:r>
            <a:r>
              <a:rPr lang="it-IT" sz="1400" i="1" dirty="0">
                <a:latin typeface="Times New Roman" panose="02020603050405020304" pitchFamily="18" charset="0"/>
                <a:cs typeface="Times New Roman" panose="02020603050405020304" pitchFamily="18" charset="0"/>
              </a:rPr>
              <a:t> </a:t>
            </a:r>
            <a:endParaRPr lang="it-IT" altLang="it-IT" sz="1400" dirty="0">
              <a:latin typeface="Times New Roman" panose="02020603050405020304" pitchFamily="18" charset="0"/>
              <a:cs typeface="Times New Roman" panose="02020603050405020304" pitchFamily="18" charset="0"/>
            </a:endParaRPr>
          </a:p>
          <a:p>
            <a:pPr marL="0" indent="0" eaLnBrk="1" hangingPunct="1">
              <a:buFont typeface="Arial" charset="0"/>
              <a:buNone/>
            </a:pPr>
            <a:endParaRPr lang="it-IT" altLang="it-IT" sz="20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996288" y="3228368"/>
            <a:ext cx="3411940" cy="2062103"/>
          </a:xfrm>
          <a:prstGeom prst="rect">
            <a:avLst/>
          </a:prstGeom>
          <a:noFill/>
          <a:ln>
            <a:solidFill>
              <a:schemeClr val="accent1"/>
            </a:solidFill>
          </a:ln>
        </p:spPr>
        <p:txBody>
          <a:bodyPr wrap="square" rtlCol="0">
            <a:spAutoFit/>
          </a:bodyPr>
          <a:lstStyle/>
          <a:p>
            <a:pPr fontAlgn="auto">
              <a:spcAft>
                <a:spcPts val="0"/>
              </a:spcAft>
              <a:defRPr/>
            </a:pPr>
            <a:r>
              <a:rPr lang="it-IT" dirty="0">
                <a:latin typeface="Times New Roman" panose="02020603050405020304" pitchFamily="18" charset="0"/>
                <a:cs typeface="Times New Roman" panose="02020603050405020304" pitchFamily="18" charset="0"/>
              </a:rPr>
              <a:t>La scuola era </a:t>
            </a:r>
            <a:r>
              <a:rPr lang="it-IT" dirty="0" err="1">
                <a:latin typeface="Times New Roman" panose="02020603050405020304" pitchFamily="18" charset="0"/>
                <a:cs typeface="Times New Roman" panose="02020603050405020304" pitchFamily="18" charset="0"/>
              </a:rPr>
              <a:t>pre</a:t>
            </a:r>
            <a:r>
              <a:rPr lang="it-IT" dirty="0">
                <a:latin typeface="Times New Roman" panose="02020603050405020304" pitchFamily="18" charset="0"/>
                <a:cs typeface="Times New Roman" panose="02020603050405020304" pitchFamily="18" charset="0"/>
              </a:rPr>
              <a:t> digitale:</a:t>
            </a:r>
          </a:p>
          <a:p>
            <a:pPr marL="182880" indent="-182880" fontAlgn="auto">
              <a:spcAft>
                <a:spcPts val="0"/>
              </a:spcAft>
              <a:buFont typeface="Arial" pitchFamily="34" charset="0"/>
              <a:buChar char="•"/>
              <a:defRPr/>
            </a:pPr>
            <a:r>
              <a:rPr lang="it-IT" dirty="0">
                <a:latin typeface="Times New Roman" panose="02020603050405020304" pitchFamily="18" charset="0"/>
                <a:cs typeface="Times New Roman" panose="02020603050405020304" pitchFamily="18" charset="0"/>
              </a:rPr>
              <a:t>i </a:t>
            </a:r>
            <a:r>
              <a:rPr lang="it-IT" dirty="0" err="1">
                <a:latin typeface="Times New Roman" panose="02020603050405020304" pitchFamily="18" charset="0"/>
                <a:cs typeface="Times New Roman" panose="02020603050405020304" pitchFamily="18" charset="0"/>
              </a:rPr>
              <a:t>saperi</a:t>
            </a:r>
            <a:r>
              <a:rPr lang="it-IT" dirty="0">
                <a:latin typeface="Times New Roman" panose="02020603050405020304" pitchFamily="18" charset="0"/>
                <a:cs typeface="Times New Roman" panose="02020603050405020304" pitchFamily="18" charset="0"/>
              </a:rPr>
              <a:t> di scuola sono tradizionalmente quelli “alti”,</a:t>
            </a:r>
          </a:p>
          <a:p>
            <a:pPr marL="182880" indent="-182880" fontAlgn="auto">
              <a:spcAft>
                <a:spcPts val="0"/>
              </a:spcAft>
              <a:buFont typeface="Arial" pitchFamily="34" charset="0"/>
              <a:buChar char="•"/>
              <a:defRPr/>
            </a:pPr>
            <a:r>
              <a:rPr lang="it-IT" dirty="0">
                <a:latin typeface="Times New Roman" panose="02020603050405020304" pitchFamily="18" charset="0"/>
                <a:cs typeface="Times New Roman" panose="02020603050405020304" pitchFamily="18" charset="0"/>
              </a:rPr>
              <a:t>le logiche sono quelle della fatica e dell'impegno, </a:t>
            </a:r>
          </a:p>
          <a:p>
            <a:pPr marL="182880" indent="-182880" fontAlgn="auto">
              <a:spcAft>
                <a:spcPts val="0"/>
              </a:spcAft>
              <a:buFont typeface="Arial" pitchFamily="34" charset="0"/>
              <a:buChar char="•"/>
              <a:defRPr/>
            </a:pPr>
            <a:r>
              <a:rPr lang="it-IT" dirty="0">
                <a:latin typeface="Times New Roman" panose="02020603050405020304" pitchFamily="18" charset="0"/>
                <a:cs typeface="Times New Roman" panose="02020603050405020304" pitchFamily="18" charset="0"/>
              </a:rPr>
              <a:t>il metodo implica rigore, applicazione, </a:t>
            </a:r>
            <a:r>
              <a:rPr lang="it-IT" dirty="0" err="1">
                <a:latin typeface="Times New Roman" panose="02020603050405020304" pitchFamily="18" charset="0"/>
                <a:cs typeface="Times New Roman" panose="02020603050405020304" pitchFamily="18" charset="0"/>
              </a:rPr>
              <a:t>consequenazialità</a:t>
            </a:r>
            <a:endParaRPr lang="it-IT" dirty="0">
              <a:latin typeface="Times New Roman" panose="02020603050405020304" pitchFamily="18" charset="0"/>
              <a:cs typeface="Times New Roman" panose="02020603050405020304" pitchFamily="18" charset="0"/>
            </a:endParaRPr>
          </a:p>
          <a:p>
            <a:pPr fontAlgn="auto">
              <a:spcAft>
                <a:spcPts val="0"/>
              </a:spcAft>
              <a:defRPr/>
            </a:pP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1643040" y="3241160"/>
            <a:ext cx="300082" cy="369332"/>
          </a:xfrm>
          <a:prstGeom prst="rect">
            <a:avLst/>
          </a:prstGeom>
        </p:spPr>
        <p:txBody>
          <a:bodyPr wrap="none">
            <a:spAutoFit/>
          </a:bodyPr>
          <a:lstStyle/>
          <a:p>
            <a:r>
              <a:rPr lang="it-IT" sz="1800" dirty="0">
                <a:solidFill>
                  <a:srgbClr val="000000"/>
                </a:solidFill>
                <a:latin typeface="Times New Roman" panose="02020603050405020304" pitchFamily="18" charset="0"/>
                <a:ea typeface="Verdana"/>
                <a:cs typeface="Times New Roman" panose="02020603050405020304" pitchFamily="18" charset="0"/>
              </a:rPr>
              <a:t>. </a:t>
            </a:r>
            <a:endParaRPr lang="it-IT" dirty="0"/>
          </a:p>
        </p:txBody>
      </p:sp>
      <p:sp>
        <p:nvSpPr>
          <p:cNvPr id="5" name="CasellaDiTesto 4"/>
          <p:cNvSpPr txBox="1"/>
          <p:nvPr/>
        </p:nvSpPr>
        <p:spPr>
          <a:xfrm>
            <a:off x="5595578" y="3351478"/>
            <a:ext cx="3248169" cy="1815882"/>
          </a:xfrm>
          <a:prstGeom prst="rect">
            <a:avLst/>
          </a:prstGeom>
          <a:noFill/>
          <a:ln>
            <a:solidFill>
              <a:schemeClr val="accent1"/>
            </a:solidFill>
          </a:ln>
        </p:spPr>
        <p:txBody>
          <a:bodyPr wrap="square" rtlCol="0">
            <a:spAutoFit/>
          </a:bodyPr>
          <a:lstStyle/>
          <a:p>
            <a:pPr fontAlgn="auto">
              <a:spcAft>
                <a:spcPts val="0"/>
              </a:spcAft>
              <a:defRPr/>
            </a:pPr>
            <a:r>
              <a:rPr lang="it-IT" dirty="0">
                <a:latin typeface="Times New Roman" panose="02020603050405020304" pitchFamily="18" charset="0"/>
                <a:cs typeface="Times New Roman" panose="02020603050405020304" pitchFamily="18" charset="0"/>
              </a:rPr>
              <a:t>Scuola era digitale: </a:t>
            </a:r>
          </a:p>
          <a:p>
            <a:pPr marL="182880" indent="-182880" fontAlgn="auto">
              <a:spcAft>
                <a:spcPts val="0"/>
              </a:spcAft>
              <a:buFont typeface="Arial" pitchFamily="34" charset="0"/>
              <a:buChar char="•"/>
              <a:defRPr/>
            </a:pPr>
            <a:r>
              <a:rPr lang="it-IT" dirty="0">
                <a:latin typeface="Times New Roman" panose="02020603050405020304" pitchFamily="18" charset="0"/>
                <a:cs typeface="Times New Roman" panose="02020603050405020304" pitchFamily="18" charset="0"/>
              </a:rPr>
              <a:t>I ragazzi cercano informazioni senza schemi predeterminati,</a:t>
            </a:r>
          </a:p>
          <a:p>
            <a:pPr marL="182880" indent="-182880" fontAlgn="auto">
              <a:spcAft>
                <a:spcPts val="0"/>
              </a:spcAft>
              <a:buFont typeface="Arial" pitchFamily="34" charset="0"/>
              <a:buChar char="•"/>
              <a:defRPr/>
            </a:pPr>
            <a:r>
              <a:rPr lang="it-IT" dirty="0">
                <a:latin typeface="Times New Roman" panose="02020603050405020304" pitchFamily="18" charset="0"/>
                <a:cs typeface="Times New Roman" panose="02020603050405020304" pitchFamily="18" charset="0"/>
              </a:rPr>
              <a:t>I ragazzi si affidano spesso al caso; </a:t>
            </a:r>
          </a:p>
          <a:p>
            <a:pPr marL="182880" indent="-182880" fontAlgn="auto">
              <a:spcAft>
                <a:spcPts val="0"/>
              </a:spcAft>
              <a:buFont typeface="Arial" pitchFamily="34" charset="0"/>
              <a:buChar char="•"/>
              <a:defRPr/>
            </a:pPr>
            <a:r>
              <a:rPr lang="it-IT" dirty="0">
                <a:latin typeface="Times New Roman" panose="02020603050405020304" pitchFamily="18" charset="0"/>
                <a:cs typeface="Times New Roman" panose="02020603050405020304" pitchFamily="18" charset="0"/>
              </a:rPr>
              <a:t>il gioco e la possibilità di sperimentare sono parte integrante di questo tipo di pratica</a:t>
            </a:r>
          </a:p>
        </p:txBody>
      </p:sp>
    </p:spTree>
    <p:extLst>
      <p:ext uri="{BB962C8B-B14F-4D97-AF65-F5344CB8AC3E}">
        <p14:creationId xmlns:p14="http://schemas.microsoft.com/office/powerpoint/2010/main" val="3362177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844" y="469427"/>
            <a:ext cx="9381173" cy="976842"/>
          </a:xfrm>
        </p:spPr>
        <p:txBody>
          <a:bodyPr>
            <a:normAutofit/>
          </a:bodyPr>
          <a:lstStyle/>
          <a:p>
            <a:pPr eaLnBrk="1" fontAlgn="auto" hangingPunct="1">
              <a:spcAft>
                <a:spcPts val="0"/>
              </a:spcAft>
              <a:defRPr/>
            </a:pPr>
            <a:br>
              <a:rPr lang="it-IT" altLang="it-IT" b="1" dirty="0"/>
            </a:br>
            <a:endParaRPr lang="it-IT" dirty="0"/>
          </a:p>
        </p:txBody>
      </p:sp>
      <p:sp>
        <p:nvSpPr>
          <p:cNvPr id="3" name="Freccia in giù 2"/>
          <p:cNvSpPr/>
          <p:nvPr/>
        </p:nvSpPr>
        <p:spPr>
          <a:xfrm>
            <a:off x="925663" y="91215"/>
            <a:ext cx="9198591" cy="1733265"/>
          </a:xfrm>
          <a:prstGeom prst="down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
        <p:nvSpPr>
          <p:cNvPr id="8195" name="Segnaposto contenuto 2"/>
          <p:cNvSpPr>
            <a:spLocks noGrp="1"/>
          </p:cNvSpPr>
          <p:nvPr>
            <p:ph idx="1"/>
          </p:nvPr>
        </p:nvSpPr>
        <p:spPr>
          <a:xfrm>
            <a:off x="925663" y="53977"/>
            <a:ext cx="9597171" cy="3868021"/>
          </a:xfrm>
        </p:spPr>
        <p:txBody>
          <a:bodyPr rtlCol="0">
            <a:normAutofit/>
          </a:bodyPr>
          <a:lstStyle/>
          <a:p>
            <a:pPr marL="0" indent="0" eaLnBrk="1" fontAlgn="auto" hangingPunct="1">
              <a:spcAft>
                <a:spcPts val="0"/>
              </a:spcAft>
              <a:buFont typeface="Arial" charset="0"/>
              <a:buNone/>
              <a:defRPr/>
            </a:pPr>
            <a:endParaRPr lang="it-IT" altLang="it-IT" i="1" dirty="0"/>
          </a:p>
          <a:p>
            <a:pPr marL="0" indent="0" eaLnBrk="1" fontAlgn="auto" hangingPunct="1">
              <a:spcAft>
                <a:spcPts val="0"/>
              </a:spcAft>
              <a:buFont typeface="Arial" charset="0"/>
              <a:buNone/>
              <a:defRPr/>
            </a:pPr>
            <a:endParaRPr lang="it-IT" altLang="it-IT" i="1" dirty="0"/>
          </a:p>
          <a:p>
            <a:pPr marL="0" indent="0" eaLnBrk="1" fontAlgn="auto" hangingPunct="1">
              <a:spcAft>
                <a:spcPts val="0"/>
              </a:spcAft>
              <a:buFont typeface="Arial" charset="0"/>
              <a:buNone/>
              <a:defRPr/>
            </a:pPr>
            <a:endParaRPr lang="it-IT" altLang="it-IT" i="1" dirty="0"/>
          </a:p>
          <a:p>
            <a:pPr marL="0" indent="0" eaLnBrk="1" fontAlgn="auto" hangingPunct="1">
              <a:spcAft>
                <a:spcPts val="0"/>
              </a:spcAft>
              <a:buFont typeface="Arial" charset="0"/>
              <a:buNone/>
              <a:defRPr/>
            </a:pPr>
            <a:r>
              <a:rPr lang="it-IT" altLang="it-IT" i="1" dirty="0"/>
              <a:t>                                La scuola si deve limitare ad assecondare </a:t>
            </a:r>
          </a:p>
          <a:p>
            <a:pPr marL="0" indent="0" eaLnBrk="1" fontAlgn="auto" hangingPunct="1">
              <a:spcAft>
                <a:spcPts val="0"/>
              </a:spcAft>
              <a:buFont typeface="Arial" charset="0"/>
              <a:buNone/>
              <a:defRPr/>
            </a:pPr>
            <a:r>
              <a:rPr lang="it-IT" altLang="it-IT" i="1" dirty="0"/>
              <a:t>                                          e valorizzare il nuovo? </a:t>
            </a:r>
          </a:p>
          <a:p>
            <a:pPr marL="0" indent="0" eaLnBrk="1" fontAlgn="auto" hangingPunct="1">
              <a:spcAft>
                <a:spcPts val="0"/>
              </a:spcAft>
              <a:buFont typeface="Arial" charset="0"/>
              <a:buNone/>
              <a:defRPr/>
            </a:pPr>
            <a:endParaRPr lang="it-IT" altLang="it-IT" i="1" dirty="0"/>
          </a:p>
          <a:p>
            <a:pPr marL="0" indent="0" eaLnBrk="1" fontAlgn="auto" hangingPunct="1">
              <a:spcAft>
                <a:spcPts val="0"/>
              </a:spcAft>
              <a:buFont typeface="Arial" charset="0"/>
              <a:buNone/>
              <a:defRPr/>
            </a:pPr>
            <a:endParaRPr lang="it-IT" altLang="it-IT" i="1" dirty="0"/>
          </a:p>
          <a:p>
            <a:pPr marL="0" indent="0" eaLnBrk="1" fontAlgn="auto" hangingPunct="1">
              <a:spcAft>
                <a:spcPts val="0"/>
              </a:spcAft>
              <a:buFont typeface="Arial" charset="0"/>
              <a:buNone/>
              <a:defRPr/>
            </a:pPr>
            <a:endParaRPr lang="it-IT" altLang="it-IT" i="1" dirty="0"/>
          </a:p>
          <a:p>
            <a:pPr marL="0" indent="0" eaLnBrk="1" fontAlgn="auto" hangingPunct="1">
              <a:spcAft>
                <a:spcPts val="0"/>
              </a:spcAft>
              <a:buFont typeface="Arial" charset="0"/>
              <a:buNone/>
              <a:defRPr/>
            </a:pPr>
            <a:r>
              <a:rPr lang="it-IT" altLang="it-IT" i="1" dirty="0"/>
              <a:t>No, ma trovare il sistema di far sviluppare ai ragazzi anche altre competenze (</a:t>
            </a:r>
            <a:r>
              <a:rPr lang="it-IT" altLang="it-IT" i="1" dirty="0" err="1"/>
              <a:t>Wolf</a:t>
            </a:r>
            <a:r>
              <a:rPr lang="it-IT" altLang="it-IT" i="1" dirty="0"/>
              <a:t>, 2009).</a:t>
            </a:r>
            <a:endParaRPr lang="it-IT" altLang="it-IT" dirty="0"/>
          </a:p>
          <a:p>
            <a:pPr marL="182880" indent="-182880" eaLnBrk="1" fontAlgn="auto" hangingPunct="1">
              <a:spcAft>
                <a:spcPts val="0"/>
              </a:spcAft>
              <a:buFont typeface="Arial" charset="0"/>
              <a:buNone/>
              <a:defRPr/>
            </a:pPr>
            <a:endParaRPr lang="it-IT" altLang="it-IT" dirty="0"/>
          </a:p>
        </p:txBody>
      </p:sp>
      <p:sp>
        <p:nvSpPr>
          <p:cNvPr id="5" name="CasellaDiTesto 4">
            <a:extLst>
              <a:ext uri="{FF2B5EF4-FFF2-40B4-BE49-F238E27FC236}">
                <a16:creationId xmlns:a16="http://schemas.microsoft.com/office/drawing/2014/main" id="{1713535F-C60C-5DFC-0ED8-9D2746F4BFEB}"/>
              </a:ext>
            </a:extLst>
          </p:cNvPr>
          <p:cNvSpPr txBox="1"/>
          <p:nvPr/>
        </p:nvSpPr>
        <p:spPr>
          <a:xfrm>
            <a:off x="1949984" y="2455703"/>
            <a:ext cx="7149947" cy="1323439"/>
          </a:xfrm>
          <a:prstGeom prst="rect">
            <a:avLst/>
          </a:prstGeom>
          <a:noFill/>
          <a:ln>
            <a:solidFill>
              <a:schemeClr val="accent1"/>
            </a:solidFill>
          </a:ln>
        </p:spPr>
        <p:txBody>
          <a:bodyPr wrap="square">
            <a:spAutoFit/>
          </a:bodyPr>
          <a:lstStyle/>
          <a:p>
            <a:pPr algn="just"/>
            <a:r>
              <a:rPr lang="it-IT" b="1" dirty="0"/>
              <a:t>Bi-alfabetismo</a:t>
            </a:r>
            <a:r>
              <a:rPr lang="it-IT" dirty="0"/>
              <a:t> (Wolf) in cui le due </a:t>
            </a:r>
            <a:r>
              <a:rPr lang="it-IT" dirty="0" err="1"/>
              <a:t>literacies</a:t>
            </a:r>
            <a:r>
              <a:rPr lang="it-IT" dirty="0"/>
              <a:t> – quella analogica e quella digitale – si integrano e vengono insegnate insieme come due diverse lingue, con l’obiettivo di formare un cervello </a:t>
            </a:r>
            <a:r>
              <a:rPr lang="it-IT" dirty="0" err="1"/>
              <a:t>bialfabetizzato</a:t>
            </a:r>
            <a:r>
              <a:rPr lang="it-IT" dirty="0"/>
              <a:t> in grado di passare da un codice all’altro e «di assegnare tempo e attenzione alle abilità di lettura profonda a prescindere dal mezzo usato»</a:t>
            </a:r>
          </a:p>
        </p:txBody>
      </p:sp>
      <p:sp>
        <p:nvSpPr>
          <p:cNvPr id="6" name="Titolo 1">
            <a:extLst>
              <a:ext uri="{FF2B5EF4-FFF2-40B4-BE49-F238E27FC236}">
                <a16:creationId xmlns:a16="http://schemas.microsoft.com/office/drawing/2014/main" id="{EDF3BD36-D063-7054-F8F4-D51F3CE7C000}"/>
              </a:ext>
            </a:extLst>
          </p:cNvPr>
          <p:cNvSpPr txBox="1">
            <a:spLocks/>
          </p:cNvSpPr>
          <p:nvPr/>
        </p:nvSpPr>
        <p:spPr>
          <a:xfrm>
            <a:off x="618373" y="4155225"/>
            <a:ext cx="9597171" cy="1614610"/>
          </a:xfrm>
          <a:prstGeom prst="rect">
            <a:avLst/>
          </a:prstGeom>
          <a:ln>
            <a:solidFill>
              <a:schemeClr val="tx1"/>
            </a:solidFill>
          </a:ln>
        </p:spPr>
        <p:txBody>
          <a:bodyPr/>
          <a:lstStyle>
            <a:lvl1pPr algn="l" defTabSz="895350" rtl="0" eaLnBrk="1" fontAlgn="base" hangingPunct="1">
              <a:spcBef>
                <a:spcPct val="0"/>
              </a:spcBef>
              <a:spcAft>
                <a:spcPct val="0"/>
              </a:spcAft>
              <a:tabLst>
                <a:tab pos="269875" algn="l"/>
              </a:tabLst>
              <a:defRPr sz="2200" b="0" baseline="0">
                <a:solidFill>
                  <a:schemeClr val="tx2"/>
                </a:solidFill>
                <a:latin typeface="Verdana"/>
                <a:ea typeface="Verdana"/>
                <a:cs typeface="Verdana"/>
                <a:sym typeface="Verdana"/>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it-IT" sz="2400" b="1" kern="0">
                <a:solidFill>
                  <a:srgbClr val="00B0F0"/>
                </a:solidFill>
                <a:latin typeface="Calibri" charset="0"/>
                <a:ea typeface="Calibri" charset="0"/>
                <a:cs typeface="Calibri" charset="0"/>
              </a:rPr>
              <a:t>«Nella trasmissione del sapere, gli alunni e gli insegnanti del futuro non dovrebbero essere messi di fronte all'alternativa i libri o il monitor, il quotidiano o la sua sintesi in rete, la carta stampata o gli altri media» (Wolf, 2009; 247)</a:t>
            </a:r>
            <a:br>
              <a:rPr lang="it-IT" sz="2400" b="1" kern="0">
                <a:solidFill>
                  <a:srgbClr val="00B0F0"/>
                </a:solidFill>
                <a:latin typeface="Calibri" charset="0"/>
                <a:ea typeface="Calibri" charset="0"/>
                <a:cs typeface="Calibri" charset="0"/>
              </a:rPr>
            </a:br>
            <a:endParaRPr lang="it-IT" kern="0" dirty="0"/>
          </a:p>
        </p:txBody>
      </p:sp>
    </p:spTree>
    <p:extLst>
      <p:ext uri="{BB962C8B-B14F-4D97-AF65-F5344CB8AC3E}">
        <p14:creationId xmlns:p14="http://schemas.microsoft.com/office/powerpoint/2010/main" val="1706151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1F07E3-E9BB-16F0-C1F9-BACD0989ECCB}"/>
              </a:ext>
            </a:extLst>
          </p:cNvPr>
          <p:cNvSpPr>
            <a:spLocks noGrp="1"/>
          </p:cNvSpPr>
          <p:nvPr>
            <p:ph type="title"/>
          </p:nvPr>
        </p:nvSpPr>
        <p:spPr>
          <a:xfrm>
            <a:off x="521177" y="193367"/>
            <a:ext cx="9381173" cy="846596"/>
          </a:xfrm>
        </p:spPr>
        <p:txBody>
          <a:bodyPr/>
          <a:lstStyle/>
          <a:p>
            <a:r>
              <a:rPr lang="it-IT" dirty="0"/>
              <a:t>……. E ancora</a:t>
            </a:r>
          </a:p>
        </p:txBody>
      </p:sp>
      <p:sp>
        <p:nvSpPr>
          <p:cNvPr id="3" name="Segnaposto contenuto 2">
            <a:extLst>
              <a:ext uri="{FF2B5EF4-FFF2-40B4-BE49-F238E27FC236}">
                <a16:creationId xmlns:a16="http://schemas.microsoft.com/office/drawing/2014/main" id="{BD1ABE22-2247-75AD-F56E-7EA490EB4DF1}"/>
              </a:ext>
            </a:extLst>
          </p:cNvPr>
          <p:cNvSpPr>
            <a:spLocks noGrp="1"/>
          </p:cNvSpPr>
          <p:nvPr>
            <p:ph idx="1"/>
          </p:nvPr>
        </p:nvSpPr>
        <p:spPr>
          <a:xfrm>
            <a:off x="521175" y="746956"/>
            <a:ext cx="9636377" cy="4167858"/>
          </a:xfrm>
        </p:spPr>
        <p:txBody>
          <a:bodyPr/>
          <a:lstStyle/>
          <a:p>
            <a:pPr algn="just"/>
            <a:r>
              <a:rPr lang="it-IT" sz="1200" dirty="0"/>
              <a:t>Passare da una fase di responsabilizzazione e formazione dei lettori, così come dei docenti, in modo da renderli consapevoli delle possibili insidie della lettura su schermo. È necessario salvaguardare alcune caratteristiche cognitive del testo tradizionale, avvicinando i lettori novizi al testo digitale gradualmente, in modo da abituarli a trasferire alla lettura digitale quei processi cognitivi alti che la lettura su carta ci ha insegnato ad elaborare. Occorre incentivare una dieta mediale che preveda ancora la lettura di testi cartacei, dedicando a questa attività tempi specifici nel programma scolastico. </a:t>
            </a:r>
          </a:p>
          <a:p>
            <a:pPr algn="just"/>
            <a:r>
              <a:rPr lang="it-IT" sz="1200" dirty="0"/>
              <a:t>La scuola, infatti, può e deve fare molto: educare all’utilizzo consapevole, critico, riflessivo delle nuove testualità; riabituare i giovani lettori ad un approccio che protegga la loro attenzione dall’iperstimolazione costante e dall’impazienza cognitiva che privano della calma necessaria per andare in profondità, riabilitando laddove necessario da usi ‘sbagliati’ del digitale; incentivare resilienza alle distrazioni, autocontrollo e capacità di natura critica e autoregolativa; evitare forme di ipertrofia tecnologica che la nostra società iperconnessa già incoraggia, ed essere un luogo nel quale della tecnologia si fa un uso mirato, equilibrato e funzionale ai processi di apprendimento; contenere l’accelerazione sociale, continuando a garantire tempi e spazi dove poter ancora coltivare il pensiero lento e relazioni di risonanza; ‘resistere’ e non abdicare al proprio imprescindibile ruolo di mediatore e ordinatore delle conoscenze, fornendo strumenti critici per filtrare, dare ordine, correlare e mettere in relazione le informazioni, tessendo connessioni, tracciando percorsi nel magma informativo e offrendo riferimenti utili ad orientarvisi.</a:t>
            </a:r>
          </a:p>
          <a:p>
            <a:pPr algn="just"/>
            <a:endParaRPr lang="it-IT" sz="1200" dirty="0"/>
          </a:p>
          <a:p>
            <a:pPr algn="just"/>
            <a:endParaRPr lang="it-IT" sz="1200" dirty="0"/>
          </a:p>
          <a:p>
            <a:pPr algn="just"/>
            <a:r>
              <a:rPr lang="it-IT" sz="1200" dirty="0"/>
              <a:t>I bambini di oggi spesso percepiscono e riportano una sensazione di noia e ‘rallentamento’ quando passano dall’interazione con il dispositivo digitale alla lettura di un libro ma il loro cervello in via di sviluppo ha ancora bisogno di lentezza, di riflessività, di sequenzialità, di tangibilità, anche perché il tempo per la rapidità, la simultaneità e la virtualità più tardi non mancherà sicuramente. Del resto, come impariamo a conoscere il mondo per mezzo di versioni semplificate della realtà, familiarizzando e iniziando a sperimentare con ‘semplici’ forme geometriche ad incastro, per poi passare a puzzle e giochi più complessi, così dovremmo ancora introdurre i giovani lettori alla lettura in ambienti ‘protetti’ dalla fretta e dalle distrazioni: imparare a fare inferenze, ad andare oltre quello che un testo dice esplicitamente, è un compito decisamente meno sfidante per un lettore novizio quando avviene leggendo un testo stampato, rispetto allo schermo digitale. Una volta acquisite queste competenze si potrà passare ad un uso più produttivo anche dell’ipertesto.</a:t>
            </a:r>
            <a:endParaRPr lang="it-IT" sz="1100" dirty="0"/>
          </a:p>
        </p:txBody>
      </p:sp>
      <p:sp>
        <p:nvSpPr>
          <p:cNvPr id="4" name="Segnaposto numero diapositiva 3">
            <a:extLst>
              <a:ext uri="{FF2B5EF4-FFF2-40B4-BE49-F238E27FC236}">
                <a16:creationId xmlns:a16="http://schemas.microsoft.com/office/drawing/2014/main" id="{FD6453E1-2440-F1D4-BE93-4C13C341BA7E}"/>
              </a:ext>
            </a:extLst>
          </p:cNvPr>
          <p:cNvSpPr>
            <a:spLocks noGrp="1"/>
          </p:cNvSpPr>
          <p:nvPr>
            <p:ph type="sldNum" sz="quarter" idx="12"/>
          </p:nvPr>
        </p:nvSpPr>
        <p:spPr/>
        <p:txBody>
          <a:bodyPr/>
          <a:lstStyle/>
          <a:p>
            <a:pPr>
              <a:defRPr/>
            </a:pPr>
            <a:fld id="{1D7D060C-A38B-4E18-8365-E5F286369D77}" type="slidenum">
              <a:rPr lang="it-IT" smtClean="0"/>
              <a:pPr>
                <a:defRPr/>
              </a:pPr>
              <a:t>42</a:t>
            </a:fld>
            <a:endParaRPr lang="it-IT"/>
          </a:p>
        </p:txBody>
      </p:sp>
    </p:spTree>
    <p:extLst>
      <p:ext uri="{BB962C8B-B14F-4D97-AF65-F5344CB8AC3E}">
        <p14:creationId xmlns:p14="http://schemas.microsoft.com/office/powerpoint/2010/main" val="2258379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565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52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7" y="1395789"/>
            <a:ext cx="9553432" cy="3293209"/>
          </a:xfrm>
          <a:prstGeom prst="rect">
            <a:avLst/>
          </a:prstGeom>
        </p:spPr>
        <p:txBody>
          <a:bodyPr wrap="square">
            <a:spAutoFit/>
          </a:bodyPr>
          <a:lstStyle/>
          <a:p>
            <a:endParaRPr lang="it-IT" dirty="0"/>
          </a:p>
          <a:p>
            <a:endParaRPr lang="it-IT" dirty="0"/>
          </a:p>
          <a:p>
            <a:pPr algn="just"/>
            <a:r>
              <a:rPr lang="it-IT" dirty="0"/>
              <a:t>L’aggettivo </a:t>
            </a:r>
            <a:r>
              <a:rPr lang="it-IT" i="1" dirty="0"/>
              <a:t>digitale </a:t>
            </a:r>
            <a:r>
              <a:rPr lang="it-IT" dirty="0"/>
              <a:t>definisce un segnale codificato in sistema binario. </a:t>
            </a:r>
          </a:p>
          <a:p>
            <a:pPr algn="just"/>
            <a:r>
              <a:rPr lang="it-IT" dirty="0"/>
              <a:t>I circuiti neurali del cervello sono biologicamente impostati per funzionare in modo digitale (Levy e </a:t>
            </a:r>
            <a:r>
              <a:rPr lang="it-IT" dirty="0" err="1"/>
              <a:t>Baxter</a:t>
            </a:r>
            <a:r>
              <a:rPr lang="it-IT" dirty="0"/>
              <a:t>, 2002) = Per ogni pensiero o sensazione, infatti, ogni neurone comunica le informazioni al neurone successivo, rilasciando una molteplicità di neurotrasmettitori. Non tutti i neurotrasmettitori giungono ai recettori del neurone successivo: la connessione fallita può essere indicata con uno “0”, quella che ha successo con un “1”. </a:t>
            </a:r>
          </a:p>
          <a:p>
            <a:pPr algn="just"/>
            <a:endParaRPr lang="it-IT" dirty="0"/>
          </a:p>
          <a:p>
            <a:pPr algn="just"/>
            <a:endParaRPr lang="it-IT" dirty="0"/>
          </a:p>
          <a:p>
            <a:pPr algn="just"/>
            <a:r>
              <a:rPr lang="it-IT" b="1" i="1" dirty="0"/>
              <a:t>Le tecnologie digitali sono quindi riconosciute come “naturali” dal cervello e creano con rapidità i loro effetti sul </a:t>
            </a:r>
            <a:r>
              <a:rPr lang="it-IT" b="1" i="1" dirty="0" err="1"/>
              <a:t>wiring</a:t>
            </a:r>
            <a:r>
              <a:rPr lang="it-IT" b="1" i="1" dirty="0"/>
              <a:t> cerebrale, producendo un cambiamento nel modo in cui si processano le informazioni e un conseguente cambiamento fisico del cervello.</a:t>
            </a:r>
          </a:p>
        </p:txBody>
      </p:sp>
      <p:sp>
        <p:nvSpPr>
          <p:cNvPr id="3" name="Rettangolo 2"/>
          <p:cNvSpPr/>
          <p:nvPr/>
        </p:nvSpPr>
        <p:spPr>
          <a:xfrm>
            <a:off x="573207" y="209117"/>
            <a:ext cx="3999813" cy="338554"/>
          </a:xfrm>
          <a:prstGeom prst="rect">
            <a:avLst/>
          </a:prstGeom>
        </p:spPr>
        <p:txBody>
          <a:bodyPr wrap="none">
            <a:spAutoFit/>
          </a:bodyPr>
          <a:lstStyle/>
          <a:p>
            <a:r>
              <a:rPr lang="it-IT" b="1" dirty="0"/>
              <a:t>CODICE BINARIO tecnologia = cervello</a:t>
            </a:r>
          </a:p>
        </p:txBody>
      </p:sp>
      <p:sp>
        <p:nvSpPr>
          <p:cNvPr id="4" name="Freccia in giù 3"/>
          <p:cNvSpPr/>
          <p:nvPr/>
        </p:nvSpPr>
        <p:spPr>
          <a:xfrm>
            <a:off x="4220774" y="3258644"/>
            <a:ext cx="484632" cy="489204"/>
          </a:xfrm>
          <a:prstGeom prst="down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pic>
        <p:nvPicPr>
          <p:cNvPr id="389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799" y="29279"/>
            <a:ext cx="26955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21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4024" y="2935828"/>
            <a:ext cx="4312692" cy="1323439"/>
          </a:xfrm>
          <a:prstGeom prst="rect">
            <a:avLst/>
          </a:prstGeom>
          <a:ln>
            <a:solidFill>
              <a:schemeClr val="accent1"/>
            </a:solidFill>
          </a:ln>
        </p:spPr>
        <p:txBody>
          <a:bodyPr wrap="square">
            <a:spAutoFit/>
          </a:bodyPr>
          <a:lstStyle/>
          <a:p>
            <a:pPr algn="just"/>
            <a:r>
              <a:rPr lang="it-IT" b="1" i="1" dirty="0"/>
              <a:t>Inizio</a:t>
            </a:r>
            <a:r>
              <a:rPr lang="it-IT" dirty="0"/>
              <a:t>:</a:t>
            </a:r>
          </a:p>
          <a:p>
            <a:pPr algn="just"/>
            <a:r>
              <a:rPr lang="it-IT" b="1" i="1" dirty="0"/>
              <a:t>INESPERTI-ANZIANI </a:t>
            </a:r>
            <a:r>
              <a:rPr lang="it-IT" dirty="0"/>
              <a:t>= no attivazione della corteccia dorso laterale prefrontale</a:t>
            </a:r>
          </a:p>
          <a:p>
            <a:pPr algn="just"/>
            <a:r>
              <a:rPr lang="it-IT" b="1" i="1" dirty="0"/>
              <a:t>GIOVANI </a:t>
            </a:r>
            <a:r>
              <a:rPr lang="it-IT" dirty="0"/>
              <a:t>= attivazione della corteccia dorso laterale Prefrontale</a:t>
            </a:r>
          </a:p>
        </p:txBody>
      </p:sp>
      <p:sp>
        <p:nvSpPr>
          <p:cNvPr id="3" name="CasellaDiTesto 2"/>
          <p:cNvSpPr txBox="1"/>
          <p:nvPr/>
        </p:nvSpPr>
        <p:spPr>
          <a:xfrm>
            <a:off x="5268011" y="2937387"/>
            <a:ext cx="4947314" cy="1323439"/>
          </a:xfrm>
          <a:prstGeom prst="rect">
            <a:avLst/>
          </a:prstGeom>
          <a:noFill/>
          <a:ln>
            <a:solidFill>
              <a:schemeClr val="accent1"/>
            </a:solidFill>
          </a:ln>
        </p:spPr>
        <p:txBody>
          <a:bodyPr wrap="square" rtlCol="0">
            <a:spAutoFit/>
          </a:bodyPr>
          <a:lstStyle/>
          <a:p>
            <a:r>
              <a:rPr lang="it-IT" b="1" i="1" dirty="0"/>
              <a:t>Dopo 5 giorni (1 h al giorno)</a:t>
            </a:r>
            <a:r>
              <a:rPr lang="it-IT" dirty="0"/>
              <a:t>:</a:t>
            </a:r>
          </a:p>
          <a:p>
            <a:r>
              <a:rPr lang="it-IT" b="1" i="1" dirty="0"/>
              <a:t>INESPERTI-ANZIANI </a:t>
            </a:r>
            <a:r>
              <a:rPr lang="it-IT" dirty="0"/>
              <a:t>= attivazione della corteccia dorso laterale</a:t>
            </a:r>
          </a:p>
          <a:p>
            <a:r>
              <a:rPr lang="it-IT" b="1" i="1" dirty="0"/>
              <a:t>GIOVANI </a:t>
            </a:r>
            <a:r>
              <a:rPr lang="it-IT" dirty="0"/>
              <a:t>= attivazione della corteccia dorso laterale</a:t>
            </a:r>
          </a:p>
          <a:p>
            <a:r>
              <a:rPr lang="it-IT" dirty="0"/>
              <a:t>prefrontale</a:t>
            </a:r>
          </a:p>
        </p:txBody>
      </p:sp>
      <p:sp>
        <p:nvSpPr>
          <p:cNvPr id="4" name="Rettangolo 3"/>
          <p:cNvSpPr/>
          <p:nvPr/>
        </p:nvSpPr>
        <p:spPr>
          <a:xfrm>
            <a:off x="764249" y="2333453"/>
            <a:ext cx="9007522" cy="584775"/>
          </a:xfrm>
          <a:prstGeom prst="rect">
            <a:avLst/>
          </a:prstGeom>
        </p:spPr>
        <p:txBody>
          <a:bodyPr wrap="square">
            <a:spAutoFit/>
          </a:bodyPr>
          <a:lstStyle/>
          <a:p>
            <a:r>
              <a:rPr lang="it-IT" dirty="0"/>
              <a:t>IMPATTO DELLE ATTIVITA’ DI RICERCA SU INTERNET SUI CIRCUITI NEURALI Gary Small e suoi colleghi della UCLA (Small, 2008; Small </a:t>
            </a:r>
            <a:r>
              <a:rPr lang="it-IT" i="1" dirty="0"/>
              <a:t>et al</a:t>
            </a:r>
            <a:r>
              <a:rPr lang="it-IT" dirty="0"/>
              <a:t>., 2009; </a:t>
            </a:r>
            <a:r>
              <a:rPr lang="it-IT" dirty="0" err="1"/>
              <a:t>Moody</a:t>
            </a:r>
            <a:r>
              <a:rPr lang="it-IT" dirty="0"/>
              <a:t> </a:t>
            </a:r>
            <a:r>
              <a:rPr lang="it-IT" i="1" dirty="0"/>
              <a:t>et al</a:t>
            </a:r>
            <a:r>
              <a:rPr lang="it-IT" dirty="0"/>
              <a:t>., 2009; </a:t>
            </a:r>
            <a:r>
              <a:rPr lang="it-IT" dirty="0" err="1"/>
              <a:t>Sleger</a:t>
            </a:r>
            <a:r>
              <a:rPr lang="it-IT" dirty="0"/>
              <a:t> </a:t>
            </a:r>
            <a:r>
              <a:rPr lang="it-IT" i="1" dirty="0"/>
              <a:t>et al</a:t>
            </a:r>
            <a:r>
              <a:rPr lang="it-IT" dirty="0"/>
              <a:t>., 2009) </a:t>
            </a:r>
          </a:p>
        </p:txBody>
      </p:sp>
      <p:sp>
        <p:nvSpPr>
          <p:cNvPr id="5" name="Rettangolo 4"/>
          <p:cNvSpPr/>
          <p:nvPr/>
        </p:nvSpPr>
        <p:spPr>
          <a:xfrm>
            <a:off x="464025" y="4371404"/>
            <a:ext cx="9751300" cy="830997"/>
          </a:xfrm>
          <a:prstGeom prst="rect">
            <a:avLst/>
          </a:prstGeom>
          <a:solidFill>
            <a:schemeClr val="accent2"/>
          </a:solidFill>
        </p:spPr>
        <p:txBody>
          <a:bodyPr wrap="square">
            <a:spAutoFit/>
          </a:bodyPr>
          <a:lstStyle/>
          <a:p>
            <a:r>
              <a:rPr lang="it-IT" b="1" dirty="0"/>
              <a:t>IL CIRCUITO NEURALE SI ATTIVA VELOCEMENTE E RESTA STABILE:</a:t>
            </a:r>
          </a:p>
          <a:p>
            <a:pPr algn="just"/>
            <a:r>
              <a:rPr lang="it-IT" b="1" dirty="0"/>
              <a:t>Alterare i network neurali e le connessioni sinaptiche attraverso attività come le e-mail, i video games, il </a:t>
            </a:r>
            <a:r>
              <a:rPr lang="it-IT" b="1" dirty="0" err="1"/>
              <a:t>Googling</a:t>
            </a:r>
            <a:r>
              <a:rPr lang="it-IT" b="1" dirty="0"/>
              <a:t> o altre esperienze tecnologiche può modellare alcune abilità cognitive.</a:t>
            </a:r>
            <a:endParaRPr lang="it-IT" dirty="0"/>
          </a:p>
        </p:txBody>
      </p:sp>
      <p:sp>
        <p:nvSpPr>
          <p:cNvPr id="6" name="Rettangolo 5"/>
          <p:cNvSpPr/>
          <p:nvPr/>
        </p:nvSpPr>
        <p:spPr>
          <a:xfrm>
            <a:off x="586805" y="685946"/>
            <a:ext cx="9362412" cy="584775"/>
          </a:xfrm>
          <a:prstGeom prst="rect">
            <a:avLst/>
          </a:prstGeom>
          <a:ln>
            <a:solidFill>
              <a:schemeClr val="accent1"/>
            </a:solidFill>
          </a:ln>
        </p:spPr>
        <p:txBody>
          <a:bodyPr wrap="square">
            <a:spAutoFit/>
          </a:bodyPr>
          <a:lstStyle/>
          <a:p>
            <a:r>
              <a:rPr lang="it-IT" b="1" dirty="0"/>
              <a:t>CERVELLO MATURO </a:t>
            </a:r>
            <a:r>
              <a:rPr lang="it-IT" dirty="0"/>
              <a:t>Anche il cervello maturo, meno plasmabile di quello dei giovani, conserva ampi spazi di variazione neurale</a:t>
            </a:r>
          </a:p>
        </p:txBody>
      </p:sp>
      <p:sp>
        <p:nvSpPr>
          <p:cNvPr id="7" name="Rettangolo 6"/>
          <p:cNvSpPr/>
          <p:nvPr/>
        </p:nvSpPr>
        <p:spPr>
          <a:xfrm>
            <a:off x="586804" y="1285680"/>
            <a:ext cx="9362413" cy="830997"/>
          </a:xfrm>
          <a:prstGeom prst="rect">
            <a:avLst/>
          </a:prstGeom>
          <a:ln>
            <a:solidFill>
              <a:schemeClr val="accent1"/>
            </a:solidFill>
          </a:ln>
        </p:spPr>
        <p:txBody>
          <a:bodyPr wrap="square">
            <a:spAutoFit/>
          </a:bodyPr>
          <a:lstStyle/>
          <a:p>
            <a:pPr algn="just"/>
            <a:r>
              <a:rPr lang="it-IT" b="1" dirty="0"/>
              <a:t>CERVELLO GIOVANI </a:t>
            </a:r>
            <a:r>
              <a:rPr lang="it-IT" dirty="0"/>
              <a:t>L’impatto di tale ambiente digitale è tuttavia più forte sul cervello più plastico dei giovani, in continuo contatto con le tecnologie: 8 h al giorno di stimolazioni video sensoriali e digitali sia di tipo passivo che attivo (</a:t>
            </a:r>
            <a:r>
              <a:rPr lang="en-US" dirty="0"/>
              <a:t>studio </a:t>
            </a:r>
            <a:r>
              <a:rPr lang="en-US" dirty="0" err="1"/>
              <a:t>della</a:t>
            </a:r>
            <a:r>
              <a:rPr lang="en-US" dirty="0"/>
              <a:t> Kaiser Foundation -</a:t>
            </a:r>
            <a:r>
              <a:rPr lang="en-US" dirty="0" err="1"/>
              <a:t>Rideout</a:t>
            </a:r>
            <a:r>
              <a:rPr lang="en-US" dirty="0"/>
              <a:t>, Roberts </a:t>
            </a:r>
            <a:r>
              <a:rPr lang="it-IT" dirty="0"/>
              <a:t>e </a:t>
            </a:r>
            <a:r>
              <a:rPr lang="it-IT" dirty="0" err="1"/>
              <a:t>Foehr</a:t>
            </a:r>
            <a:r>
              <a:rPr lang="it-IT" dirty="0"/>
              <a:t>, 2005) </a:t>
            </a:r>
          </a:p>
        </p:txBody>
      </p:sp>
    </p:spTree>
    <p:extLst>
      <p:ext uri="{BB962C8B-B14F-4D97-AF65-F5344CB8AC3E}">
        <p14:creationId xmlns:p14="http://schemas.microsoft.com/office/powerpoint/2010/main" val="37507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06A7829-5F79-8E71-B5F1-85AC284508ED}"/>
              </a:ext>
            </a:extLst>
          </p:cNvPr>
          <p:cNvSpPr txBox="1"/>
          <p:nvPr/>
        </p:nvSpPr>
        <p:spPr>
          <a:xfrm>
            <a:off x="639762" y="750959"/>
            <a:ext cx="9414343" cy="4401205"/>
          </a:xfrm>
          <a:prstGeom prst="rect">
            <a:avLst/>
          </a:prstGeom>
          <a:noFill/>
        </p:spPr>
        <p:txBody>
          <a:bodyPr wrap="square">
            <a:spAutoFit/>
          </a:bodyPr>
          <a:lstStyle/>
          <a:p>
            <a:pPr algn="just"/>
            <a:r>
              <a:rPr lang="it-IT" b="1" i="0" dirty="0">
                <a:effectLst/>
                <a:latin typeface="Arial" panose="020B0604020202020204" pitchFamily="34" charset="0"/>
                <a:cs typeface="Arial" panose="020B0604020202020204" pitchFamily="34" charset="0"/>
              </a:rPr>
              <a:t>Uso dei media digitali e plasticità cerebrale</a:t>
            </a:r>
          </a:p>
          <a:p>
            <a:pPr algn="just"/>
            <a:endParaRPr lang="it-IT" sz="1100" b="1" dirty="0">
              <a:latin typeface="Arial" panose="020B0604020202020204" pitchFamily="34" charset="0"/>
              <a:cs typeface="Arial" panose="020B0604020202020204" pitchFamily="34" charset="0"/>
            </a:endParaRPr>
          </a:p>
          <a:p>
            <a:pPr algn="just"/>
            <a:endParaRPr lang="it-IT" sz="1100" b="1" i="0" dirty="0">
              <a:effectLst/>
              <a:latin typeface="Arial" panose="020B0604020202020204" pitchFamily="34" charset="0"/>
              <a:cs typeface="Arial" panose="020B0604020202020204" pitchFamily="34" charset="0"/>
            </a:endParaRPr>
          </a:p>
          <a:p>
            <a:pPr algn="just"/>
            <a:endParaRPr lang="it-IT" sz="1100" b="0" i="0" dirty="0">
              <a:effectLst/>
              <a:latin typeface="Arial" panose="020B0604020202020204" pitchFamily="34" charset="0"/>
              <a:cs typeface="Arial" panose="020B0604020202020204" pitchFamily="34" charset="0"/>
            </a:endParaRPr>
          </a:p>
          <a:p>
            <a:pPr algn="just"/>
            <a:r>
              <a:rPr lang="it-IT" sz="1100" b="0" i="0" dirty="0">
                <a:effectLst/>
                <a:latin typeface="Arial" panose="020B0604020202020204" pitchFamily="34" charset="0"/>
                <a:cs typeface="Arial" panose="020B0604020202020204" pitchFamily="34" charset="0"/>
              </a:rPr>
              <a:t>Da un punto di vista neurobiologico per comprendere se l'uso dei media digitali produce un effetto sul cervello umano </a:t>
            </a:r>
            <a:r>
              <a:rPr lang="it-IT" sz="1100" b="1" i="0" dirty="0">
                <a:effectLst/>
                <a:latin typeface="Arial" panose="020B0604020202020204" pitchFamily="34" charset="0"/>
                <a:cs typeface="Arial" panose="020B0604020202020204" pitchFamily="34" charset="0"/>
              </a:rPr>
              <a:t>è importante esplorare se l'uso della punta delle dita sui touchscreen modifica l'attività corticale nella corteccia </a:t>
            </a:r>
            <a:r>
              <a:rPr lang="it-IT" sz="1100" b="1" i="0" dirty="0" err="1">
                <a:effectLst/>
                <a:latin typeface="Arial" panose="020B0604020202020204" pitchFamily="34" charset="0"/>
                <a:cs typeface="Arial" panose="020B0604020202020204" pitchFamily="34" charset="0"/>
              </a:rPr>
              <a:t>somatosensoriale</a:t>
            </a:r>
            <a:r>
              <a:rPr lang="it-IT" sz="1100" b="0" i="0" dirty="0">
                <a:effectLst/>
                <a:latin typeface="Arial" panose="020B0604020202020204" pitchFamily="34" charset="0"/>
                <a:cs typeface="Arial" panose="020B0604020202020204" pitchFamily="34" charset="0"/>
              </a:rPr>
              <a:t>. (localizzata nel lobo parietale nel cervello e deputata alla ricezione di stimoli sensitivi tattili)</a:t>
            </a:r>
          </a:p>
          <a:p>
            <a:pPr algn="just"/>
            <a:r>
              <a:rPr lang="it-IT" sz="1100" b="0" i="0" dirty="0" err="1">
                <a:effectLst/>
                <a:latin typeface="Arial" panose="020B0604020202020204" pitchFamily="34" charset="0"/>
                <a:cs typeface="Arial" panose="020B0604020202020204" pitchFamily="34" charset="0"/>
              </a:rPr>
              <a:t>Gindrat</a:t>
            </a:r>
            <a:r>
              <a:rPr lang="it-IT" sz="1100" b="0" i="0" dirty="0">
                <a:effectLst/>
                <a:latin typeface="Arial" panose="020B0604020202020204" pitchFamily="34" charset="0"/>
                <a:cs typeface="Arial" panose="020B0604020202020204" pitchFamily="34" charset="0"/>
              </a:rPr>
              <a:t> e colleghi (2015) hanno provato ad esplorare tale relazione. </a:t>
            </a:r>
            <a:r>
              <a:rPr lang="it-IT" sz="1100" b="1" i="0" dirty="0">
                <a:effectLst/>
                <a:latin typeface="Arial" panose="020B0604020202020204" pitchFamily="34" charset="0"/>
                <a:cs typeface="Arial" panose="020B0604020202020204" pitchFamily="34" charset="0"/>
              </a:rPr>
              <a:t>Il presupposto iniziale è che lo spazio corticale assegnato ai recettori tattili sulla punta delle dita è influenzato dalla frequenza di utilizzo della mano.</a:t>
            </a:r>
            <a:endParaRPr lang="it-IT" sz="1100" b="0" i="0" dirty="0">
              <a:effectLst/>
              <a:latin typeface="Arial" panose="020B0604020202020204" pitchFamily="34" charset="0"/>
              <a:cs typeface="Arial" panose="020B0604020202020204" pitchFamily="34" charset="0"/>
            </a:endParaRPr>
          </a:p>
          <a:p>
            <a:pPr algn="just"/>
            <a:r>
              <a:rPr lang="it-IT" sz="1100" b="0" i="0" dirty="0">
                <a:effectLst/>
                <a:latin typeface="Arial" panose="020B0604020202020204" pitchFamily="34" charset="0"/>
                <a:cs typeface="Arial" panose="020B0604020202020204" pitchFamily="34" charset="0"/>
              </a:rPr>
              <a:t>Ad esempio, i musicisti di strumenti a corda hanno più neuroni corticali nella corteccia </a:t>
            </a:r>
            <a:r>
              <a:rPr lang="it-IT" sz="1100" b="0" i="0" dirty="0" err="1">
                <a:effectLst/>
                <a:latin typeface="Arial" panose="020B0604020202020204" pitchFamily="34" charset="0"/>
                <a:cs typeface="Arial" panose="020B0604020202020204" pitchFamily="34" charset="0"/>
              </a:rPr>
              <a:t>somatosensoriale</a:t>
            </a:r>
            <a:r>
              <a:rPr lang="it-IT" sz="1100" b="0" i="0" dirty="0">
                <a:effectLst/>
                <a:latin typeface="Arial" panose="020B0604020202020204" pitchFamily="34" charset="0"/>
                <a:cs typeface="Arial" panose="020B0604020202020204" pitchFamily="34" charset="0"/>
              </a:rPr>
              <a:t> assegnati alle dita che usano per suonare lo strumento (</a:t>
            </a:r>
            <a:r>
              <a:rPr lang="it-IT" sz="1100" b="0" i="0" dirty="0" err="1">
                <a:effectLst/>
                <a:latin typeface="Arial" panose="020B0604020202020204" pitchFamily="34" charset="0"/>
                <a:cs typeface="Arial" panose="020B0604020202020204" pitchFamily="34" charset="0"/>
              </a:rPr>
              <a:t>Pantev</a:t>
            </a:r>
            <a:r>
              <a:rPr lang="it-IT" sz="1100" b="0" i="0" dirty="0">
                <a:effectLst/>
                <a:latin typeface="Arial" panose="020B0604020202020204" pitchFamily="34" charset="0"/>
                <a:cs typeface="Arial" panose="020B0604020202020204" pitchFamily="34" charset="0"/>
              </a:rPr>
              <a:t>, 2001). Questa </a:t>
            </a:r>
            <a:r>
              <a:rPr lang="it-IT" sz="1100" b="0" i="1" dirty="0">
                <a:effectLst/>
                <a:latin typeface="Arial" panose="020B0604020202020204" pitchFamily="34" charset="0"/>
                <a:cs typeface="Arial" panose="020B0604020202020204" pitchFamily="34" charset="0"/>
              </a:rPr>
              <a:t>“plasticità corticale della rappresentazione sensoriale”</a:t>
            </a:r>
            <a:r>
              <a:rPr lang="it-IT" sz="1100" b="0" i="0" dirty="0">
                <a:effectLst/>
                <a:latin typeface="Arial" panose="020B0604020202020204" pitchFamily="34" charset="0"/>
                <a:cs typeface="Arial" panose="020B0604020202020204" pitchFamily="34" charset="0"/>
              </a:rPr>
              <a:t> non è però limitata ai musicisti, in quanto si verifica anche con movimenti di presa spesso ripetuti.</a:t>
            </a:r>
          </a:p>
          <a:p>
            <a:pPr algn="just"/>
            <a:r>
              <a:rPr lang="it-IT" sz="1100" b="0" i="0" dirty="0">
                <a:effectLst/>
                <a:latin typeface="Arial" panose="020B0604020202020204" pitchFamily="34" charset="0"/>
                <a:cs typeface="Arial" panose="020B0604020202020204" pitchFamily="34" charset="0"/>
              </a:rPr>
              <a:t>Poiché anche l'utilizzo dello smartphone determina movimenti ripetuti delle dita sul touchscreen, </a:t>
            </a:r>
            <a:r>
              <a:rPr lang="it-IT" sz="1100" b="1" i="0" dirty="0" err="1">
                <a:effectLst/>
                <a:latin typeface="Arial" panose="020B0604020202020204" pitchFamily="34" charset="0"/>
                <a:cs typeface="Arial" panose="020B0604020202020204" pitchFamily="34" charset="0"/>
              </a:rPr>
              <a:t>Gindrat</a:t>
            </a:r>
            <a:r>
              <a:rPr lang="it-IT" sz="1100" b="1" i="0" dirty="0">
                <a:effectLst/>
                <a:latin typeface="Arial" panose="020B0604020202020204" pitchFamily="34" charset="0"/>
                <a:cs typeface="Arial" panose="020B0604020202020204" pitchFamily="34" charset="0"/>
              </a:rPr>
              <a:t> e colleghi hanno utilizzato l'elettroencefalogramma (EEG) per misurare i potenziali corticali in un campione che utilizzava dispositivi mobile dotati di touchscreen e comparati ad un altro campione che utilizzavano telefoni cellulari non sensibili al tocco.</a:t>
            </a:r>
            <a:endParaRPr lang="it-IT" sz="1100" b="0" i="0" dirty="0">
              <a:effectLst/>
              <a:latin typeface="Arial" panose="020B0604020202020204" pitchFamily="34" charset="0"/>
              <a:cs typeface="Arial" panose="020B0604020202020204" pitchFamily="34" charset="0"/>
            </a:endParaRPr>
          </a:p>
          <a:p>
            <a:pPr algn="just"/>
            <a:r>
              <a:rPr lang="it-IT" sz="1100" b="0" i="0" dirty="0">
                <a:effectLst/>
                <a:latin typeface="Arial" panose="020B0604020202020204" pitchFamily="34" charset="0"/>
                <a:cs typeface="Arial" panose="020B0604020202020204" pitchFamily="34" charset="0"/>
              </a:rPr>
              <a:t>I risultati sono stati notevoli, in quanto solo gli utenti con dispositivi touchscreen hanno mostrato un aumento dei potenziali corticali per la punta dell'indice e del pollice. Queste risposte erano inoltre statisticamente e significativamente correlate all'intensità di utilizzo. Per il pollice la dimensione della rappresentazione corticale era correlata anche con le fluttuazioni quotidiane nell'uso del touchscreen.</a:t>
            </a:r>
          </a:p>
          <a:p>
            <a:pPr algn="just"/>
            <a:endParaRPr lang="it-IT" sz="1100" b="1" i="0" dirty="0">
              <a:effectLst/>
              <a:latin typeface="Arial" panose="020B0604020202020204" pitchFamily="34" charset="0"/>
              <a:cs typeface="Arial" panose="020B0604020202020204" pitchFamily="34" charset="0"/>
            </a:endParaRPr>
          </a:p>
          <a:p>
            <a:pPr algn="just"/>
            <a:endParaRPr lang="it-IT" sz="1100" b="1" dirty="0">
              <a:latin typeface="Arial" panose="020B0604020202020204" pitchFamily="34" charset="0"/>
              <a:cs typeface="Arial" panose="020B0604020202020204" pitchFamily="34" charset="0"/>
            </a:endParaRPr>
          </a:p>
          <a:p>
            <a:pPr algn="just"/>
            <a:r>
              <a:rPr lang="it-IT" sz="1100" b="1" i="0" dirty="0">
                <a:effectLst/>
                <a:latin typeface="Arial" panose="020B0604020202020204" pitchFamily="34" charset="0"/>
                <a:cs typeface="Arial" panose="020B0604020202020204" pitchFamily="34" charset="0"/>
              </a:rPr>
              <a:t>Questi risultati sostengono pertanto che l'uso ripetitivo dei touchscreen rimodella l'elaborazione </a:t>
            </a:r>
            <a:r>
              <a:rPr lang="it-IT" sz="1100" b="1" i="0" dirty="0" err="1">
                <a:effectLst/>
                <a:latin typeface="Arial" panose="020B0604020202020204" pitchFamily="34" charset="0"/>
                <a:cs typeface="Arial" panose="020B0604020202020204" pitchFamily="34" charset="0"/>
              </a:rPr>
              <a:t>somatosensoriale</a:t>
            </a:r>
            <a:r>
              <a:rPr lang="it-IT" sz="1100" b="1" i="0" dirty="0">
                <a:effectLst/>
                <a:latin typeface="Arial" panose="020B0604020202020204" pitchFamily="34" charset="0"/>
                <a:cs typeface="Arial" panose="020B0604020202020204" pitchFamily="34" charset="0"/>
              </a:rPr>
              <a:t> nella punta delle dita e indicano anche che tale rappresentazione può cambiare in un breve lasso di tempo (giorni), a seconda dell'uso del dispositivo.</a:t>
            </a:r>
            <a:endParaRPr lang="it-IT" sz="1100" b="0" i="0" dirty="0">
              <a:effectLst/>
              <a:latin typeface="Arial" panose="020B0604020202020204" pitchFamily="34" charset="0"/>
              <a:cs typeface="Arial" panose="020B0604020202020204" pitchFamily="34" charset="0"/>
            </a:endParaRPr>
          </a:p>
          <a:p>
            <a:pPr algn="just"/>
            <a:r>
              <a:rPr lang="it-IT" sz="1100" b="0" i="0" dirty="0">
                <a:effectLst/>
                <a:latin typeface="Arial" panose="020B0604020202020204" pitchFamily="34" charset="0"/>
                <a:cs typeface="Arial" panose="020B0604020202020204" pitchFamily="34" charset="0"/>
              </a:rPr>
              <a:t>Si può quindi sostenere che l'elaborazione corticale è continuamente modellata dall'uso dei media digitali. Ciò che non è stato studiato ma potrebbe e dovrebbe essere esplorato in futuro è se tale espansione corticale nella punta delle dita si sia verificata a scapito di altre capacità di coordinazione motoria (Webster et al., 2019).</a:t>
            </a:r>
          </a:p>
        </p:txBody>
      </p:sp>
    </p:spTree>
    <p:extLst>
      <p:ext uri="{BB962C8B-B14F-4D97-AF65-F5344CB8AC3E}">
        <p14:creationId xmlns:p14="http://schemas.microsoft.com/office/powerpoint/2010/main" val="373587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941" y="1050771"/>
            <a:ext cx="9381173" cy="846596"/>
          </a:xfrm>
        </p:spPr>
        <p:txBody>
          <a:bodyPr/>
          <a:lstStyle/>
          <a:p>
            <a:r>
              <a:rPr lang="it-IT" sz="3200" b="1" dirty="0"/>
              <a:t>Brain gain o brain </a:t>
            </a:r>
            <a:r>
              <a:rPr lang="it-IT" sz="3200" b="1" dirty="0" err="1"/>
              <a:t>lost</a:t>
            </a:r>
            <a:r>
              <a:rPr lang="it-IT" sz="3200" b="1" dirty="0"/>
              <a:t>?</a:t>
            </a:r>
            <a:br>
              <a:rPr lang="it-IT" b="1" dirty="0"/>
            </a:br>
            <a:endParaRPr lang="it-IT" dirty="0"/>
          </a:p>
        </p:txBody>
      </p:sp>
      <p:sp>
        <p:nvSpPr>
          <p:cNvPr id="4" name="CasellaDiTesto 3">
            <a:extLst>
              <a:ext uri="{FF2B5EF4-FFF2-40B4-BE49-F238E27FC236}">
                <a16:creationId xmlns:a16="http://schemas.microsoft.com/office/drawing/2014/main" id="{869FAB24-F312-C39F-3F2B-F11599BCE0EA}"/>
              </a:ext>
            </a:extLst>
          </p:cNvPr>
          <p:cNvSpPr txBox="1"/>
          <p:nvPr/>
        </p:nvSpPr>
        <p:spPr>
          <a:xfrm>
            <a:off x="1564395" y="1897367"/>
            <a:ext cx="6560544" cy="3539430"/>
          </a:xfrm>
          <a:prstGeom prst="rect">
            <a:avLst/>
          </a:prstGeom>
          <a:noFill/>
          <a:ln>
            <a:solidFill>
              <a:schemeClr val="accent1"/>
            </a:solidFill>
          </a:ln>
        </p:spPr>
        <p:txBody>
          <a:bodyPr wrap="square">
            <a:spAutoFit/>
          </a:bodyPr>
          <a:lstStyle/>
          <a:p>
            <a:pPr algn="just"/>
            <a:r>
              <a:rPr lang="it-IT" dirty="0"/>
              <a:t>Le preoccupazioni per gli effetti di impoverimento cognitivo e delle pratiche culturali sembrano essere fondate ma è anche vero che ogni nuova tecnologia ha sempre comportato una riorganizzazione del pensiero – anche il libro e la scrittura sono tecnologie che cambiano le nostre funzioni e abilità cognitive – e che l’uomo è stato in passato capace di adattarsi in contesti cognitivi e culturali nuovi, con modalità ed esiti perla maggior parte delle volte soddisfacenti. È quindi probabile che anche in questo caso sarà in grado di individuare adeguate strategie adattative ma per farlo è necessario che il digitale venga frequentato, praticato. Non possiamo ancora conoscere gli effetti futuri dei cambiamenti descritti, del resto, il bello dei media digitali è che quando li utilizziamo emergono nuovi fenomeni, nuove strutture peri quali non abbiamo ancora delle definizioni e peri quali è possibile soltanto fare delle previsioni. (Nardi, giugno 2022)</a:t>
            </a:r>
          </a:p>
        </p:txBody>
      </p:sp>
    </p:spTree>
    <p:extLst>
      <p:ext uri="{BB962C8B-B14F-4D97-AF65-F5344CB8AC3E}">
        <p14:creationId xmlns:p14="http://schemas.microsoft.com/office/powerpoint/2010/main" val="90709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LETTURA: visivo vs linguistico</a:t>
            </a:r>
          </a:p>
        </p:txBody>
      </p:sp>
      <p:sp>
        <p:nvSpPr>
          <p:cNvPr id="3" name="Segnaposto contenuto 2"/>
          <p:cNvSpPr>
            <a:spLocks noGrp="1"/>
          </p:cNvSpPr>
          <p:nvPr>
            <p:ph idx="1"/>
          </p:nvPr>
        </p:nvSpPr>
        <p:spPr>
          <a:xfrm>
            <a:off x="419945" y="913048"/>
            <a:ext cx="9902349" cy="4167858"/>
          </a:xfrm>
        </p:spPr>
        <p:txBody>
          <a:bodyPr/>
          <a:lstStyle/>
          <a:p>
            <a:pPr algn="just"/>
            <a:r>
              <a:rPr lang="it-IT" sz="1400" dirty="0"/>
              <a:t>Alcuni studi (Zimmerman, </a:t>
            </a:r>
            <a:r>
              <a:rPr lang="it-IT" sz="1400" dirty="0" err="1"/>
              <a:t>Christakis</a:t>
            </a:r>
            <a:r>
              <a:rPr lang="it-IT" sz="1400" dirty="0"/>
              <a:t> e </a:t>
            </a:r>
            <a:r>
              <a:rPr lang="it-IT" sz="1400" dirty="0" err="1"/>
              <a:t>Meltzoff</a:t>
            </a:r>
            <a:r>
              <a:rPr lang="it-IT" sz="1400" dirty="0"/>
              <a:t>, </a:t>
            </a:r>
            <a:r>
              <a:rPr lang="nl-NL" sz="1400" dirty="0"/>
              <a:t>2007; Dan, 2007; Christakis </a:t>
            </a:r>
            <a:r>
              <a:rPr lang="nl-NL" sz="1400" i="1" dirty="0"/>
              <a:t>et al</a:t>
            </a:r>
            <a:r>
              <a:rPr lang="nl-NL" sz="1400" dirty="0"/>
              <a:t>., 2004) hanno </a:t>
            </a:r>
            <a:r>
              <a:rPr lang="it-IT" sz="1400" dirty="0"/>
              <a:t>dimostrato che un’eccessiva esposizione ai video può posticipare lo sviluppo del linguaggio nei bambini. Ciò provoca lo </a:t>
            </a:r>
            <a:r>
              <a:rPr lang="it-IT" sz="1400" i="1" dirty="0"/>
              <a:t>sbilanciamento verso abilità cognitive di tipo visivo, a detrimento della funzione linguistica che è, invece, basata su abilità di tipo verbale.</a:t>
            </a:r>
          </a:p>
          <a:p>
            <a:pPr algn="just"/>
            <a:r>
              <a:rPr lang="it-IT" sz="1400" dirty="0"/>
              <a:t>Area cerebrale visiva V3 = predilige la codificazione temporale del movimento (rinforzata da internet) </a:t>
            </a:r>
          </a:p>
          <a:p>
            <a:pPr algn="just"/>
            <a:r>
              <a:rPr lang="it-IT" sz="1400" dirty="0"/>
              <a:t>a scapito dell’Area cerebrale visiva V2 = impegnata nei compiti di decodifica della forma delle lettere , che è una modalità statica della visione.</a:t>
            </a:r>
            <a:endParaRPr lang="it-IT" sz="1400" i="1" dirty="0"/>
          </a:p>
          <a:p>
            <a:endParaRPr lang="it-IT" sz="1400" dirty="0"/>
          </a:p>
          <a:p>
            <a:endParaRPr lang="it-IT" b="1" dirty="0"/>
          </a:p>
          <a:p>
            <a:endParaRPr lang="it-IT" b="1" dirty="0"/>
          </a:p>
          <a:p>
            <a:pPr algn="ctr"/>
            <a:r>
              <a:rPr lang="it-IT" b="1" dirty="0"/>
              <a:t>Leggere diventa così sempre più difficile, </a:t>
            </a:r>
          </a:p>
          <a:p>
            <a:pPr algn="ctr"/>
            <a:r>
              <a:rPr lang="it-IT" b="1" dirty="0"/>
              <a:t>quasi innaturale per i cervelli dei nostri bambini</a:t>
            </a:r>
          </a:p>
          <a:p>
            <a:pPr algn="just"/>
            <a:endParaRPr lang="it-IT" sz="1400" b="1" i="0" dirty="0">
              <a:solidFill>
                <a:schemeClr val="tx1"/>
              </a:solidFill>
              <a:effectLst/>
              <a:latin typeface="Arial" panose="020B0604020202020204" pitchFamily="34" charset="0"/>
              <a:cs typeface="Arial" panose="020B0604020202020204" pitchFamily="34" charset="0"/>
            </a:endParaRPr>
          </a:p>
          <a:p>
            <a:pPr algn="just"/>
            <a:r>
              <a:rPr lang="it-IT" sz="1400" b="1" i="0" dirty="0">
                <a:solidFill>
                  <a:schemeClr val="tx1"/>
                </a:solidFill>
                <a:effectLst/>
                <a:latin typeface="Arial" panose="020B0604020202020204" pitchFamily="34" charset="0"/>
                <a:cs typeface="Arial" panose="020B0604020202020204" pitchFamily="34" charset="0"/>
              </a:rPr>
              <a:t>L'uso precoce di schermi nei bambini in età prescolare produce un'influenza negativa sulle reti linguistiche.</a:t>
            </a:r>
            <a:endParaRPr lang="it-IT" sz="1400" b="0" i="0" dirty="0">
              <a:solidFill>
                <a:schemeClr val="tx1"/>
              </a:solidFill>
              <a:effectLst/>
              <a:latin typeface="Arial" panose="020B0604020202020204" pitchFamily="34" charset="0"/>
              <a:cs typeface="Arial" panose="020B0604020202020204" pitchFamily="34" charset="0"/>
            </a:endParaRPr>
          </a:p>
          <a:p>
            <a:pPr algn="just"/>
            <a:r>
              <a:rPr lang="it-IT" sz="1400" b="0" i="0" dirty="0">
                <a:solidFill>
                  <a:schemeClr val="tx1"/>
                </a:solidFill>
                <a:effectLst/>
                <a:latin typeface="Arial" panose="020B0604020202020204" pitchFamily="34" charset="0"/>
                <a:cs typeface="Arial" panose="020B0604020202020204" pitchFamily="34" charset="0"/>
              </a:rPr>
              <a:t>Attraverso la somministrazione di test cognitivi e l'utilizzo contemporaneo del tensore di diffusione si è osservata una correlazione tra l'uso intensivo dei media digitali nella prima infanzia ed una minore integrità microstrutturale dei tratti della sostanza bianca, in particolare tra le aree di Broca e di </a:t>
            </a:r>
            <a:r>
              <a:rPr lang="it-IT" sz="1400" b="0" i="0" dirty="0" err="1">
                <a:solidFill>
                  <a:schemeClr val="tx1"/>
                </a:solidFill>
                <a:effectLst/>
                <a:latin typeface="Arial" panose="020B0604020202020204" pitchFamily="34" charset="0"/>
                <a:cs typeface="Arial" panose="020B0604020202020204" pitchFamily="34" charset="0"/>
              </a:rPr>
              <a:t>Wernicke</a:t>
            </a:r>
            <a:r>
              <a:rPr lang="it-IT" sz="1400" b="0" i="0" dirty="0">
                <a:solidFill>
                  <a:schemeClr val="tx1"/>
                </a:solidFill>
                <a:effectLst/>
                <a:latin typeface="Arial" panose="020B0604020202020204" pitchFamily="34" charset="0"/>
                <a:cs typeface="Arial" panose="020B0604020202020204" pitchFamily="34" charset="0"/>
              </a:rPr>
              <a:t> (Grosse </a:t>
            </a:r>
            <a:r>
              <a:rPr lang="it-IT" sz="1400" b="0" i="0" dirty="0" err="1">
                <a:solidFill>
                  <a:schemeClr val="tx1"/>
                </a:solidFill>
                <a:effectLst/>
                <a:latin typeface="Arial" panose="020B0604020202020204" pitchFamily="34" charset="0"/>
                <a:cs typeface="Arial" panose="020B0604020202020204" pitchFamily="34" charset="0"/>
              </a:rPr>
              <a:t>Wiesman</a:t>
            </a:r>
            <a:r>
              <a:rPr lang="it-IT" sz="1400" b="0" i="0" dirty="0">
                <a:solidFill>
                  <a:schemeClr val="tx1"/>
                </a:solidFill>
                <a:effectLst/>
                <a:latin typeface="Arial" panose="020B0604020202020204" pitchFamily="34" charset="0"/>
                <a:cs typeface="Arial" panose="020B0604020202020204" pitchFamily="34" charset="0"/>
              </a:rPr>
              <a:t> et al., 2017; </a:t>
            </a:r>
            <a:r>
              <a:rPr lang="it-IT" sz="1400" b="0" i="0" dirty="0" err="1">
                <a:solidFill>
                  <a:schemeClr val="tx1"/>
                </a:solidFill>
                <a:effectLst/>
                <a:latin typeface="Arial" panose="020B0604020202020204" pitchFamily="34" charset="0"/>
                <a:cs typeface="Arial" panose="020B0604020202020204" pitchFamily="34" charset="0"/>
              </a:rPr>
              <a:t>Skeide</a:t>
            </a:r>
            <a:r>
              <a:rPr lang="it-IT" sz="1400" b="0" i="0" dirty="0">
                <a:solidFill>
                  <a:schemeClr val="tx1"/>
                </a:solidFill>
                <a:effectLst/>
                <a:latin typeface="Arial" panose="020B0604020202020204" pitchFamily="34" charset="0"/>
                <a:cs typeface="Arial" panose="020B0604020202020204" pitchFamily="34" charset="0"/>
              </a:rPr>
              <a:t> &amp; </a:t>
            </a:r>
            <a:r>
              <a:rPr lang="it-IT" sz="1400" b="0" i="0" dirty="0" err="1">
                <a:solidFill>
                  <a:schemeClr val="tx1"/>
                </a:solidFill>
                <a:effectLst/>
                <a:latin typeface="Arial" panose="020B0604020202020204" pitchFamily="34" charset="0"/>
                <a:cs typeface="Arial" panose="020B0604020202020204" pitchFamily="34" charset="0"/>
              </a:rPr>
              <a:t>Friederici</a:t>
            </a:r>
            <a:r>
              <a:rPr lang="it-IT" sz="1400" b="0" i="0" dirty="0">
                <a:solidFill>
                  <a:schemeClr val="tx1"/>
                </a:solidFill>
                <a:effectLst/>
                <a:latin typeface="Arial" panose="020B0604020202020204" pitchFamily="34" charset="0"/>
                <a:cs typeface="Arial" panose="020B0604020202020204" pitchFamily="34" charset="0"/>
              </a:rPr>
              <a:t>, 2016).</a:t>
            </a:r>
          </a:p>
          <a:p>
            <a:pPr algn="just"/>
            <a:r>
              <a:rPr lang="it-IT" sz="1400" b="0" i="0" dirty="0">
                <a:solidFill>
                  <a:schemeClr val="tx1"/>
                </a:solidFill>
                <a:effectLst/>
                <a:latin typeface="Arial" panose="020B0604020202020204" pitchFamily="34" charset="0"/>
                <a:cs typeface="Arial" panose="020B0604020202020204" pitchFamily="34" charset="0"/>
              </a:rPr>
              <a:t>Altri autori (Hutton et al., 2019) affermano: </a:t>
            </a:r>
            <a:r>
              <a:rPr lang="it-IT" sz="1400" b="0" i="1" dirty="0">
                <a:solidFill>
                  <a:schemeClr val="tx1"/>
                </a:solidFill>
                <a:effectLst/>
                <a:latin typeface="Arial" panose="020B0604020202020204" pitchFamily="34" charset="0"/>
                <a:cs typeface="Arial" panose="020B0604020202020204" pitchFamily="34" charset="0"/>
              </a:rPr>
              <a:t>“Dato che l'uso dei media digitali basati sullo schermo è onnipresente e in aumento nei bambini a casa e negli ambienti scolastici, questi risultati suggeriscono la necessità di ulteriori studi per identificare le implicazioni per il cervello in via di sviluppo, in particolare durante le fasi di crescita dinamica del cervello nella prima infanzia”.</a:t>
            </a:r>
            <a:endParaRPr lang="it-IT" sz="1400" b="0" i="0" dirty="0">
              <a:solidFill>
                <a:schemeClr val="tx1"/>
              </a:solidFill>
              <a:effectLst/>
              <a:latin typeface="Arial" panose="020B0604020202020204" pitchFamily="34" charset="0"/>
              <a:cs typeface="Arial" panose="020B0604020202020204" pitchFamily="34" charset="0"/>
            </a:endParaRPr>
          </a:p>
          <a:p>
            <a:endParaRPr lang="it-IT" b="1" dirty="0"/>
          </a:p>
        </p:txBody>
      </p:sp>
      <p:sp>
        <p:nvSpPr>
          <p:cNvPr id="4" name="Segnaposto numero diapositiva 3"/>
          <p:cNvSpPr>
            <a:spLocks noGrp="1"/>
          </p:cNvSpPr>
          <p:nvPr>
            <p:ph type="sldNum" sz="quarter" idx="12"/>
          </p:nvPr>
        </p:nvSpPr>
        <p:spPr/>
        <p:txBody>
          <a:bodyPr/>
          <a:lstStyle/>
          <a:p>
            <a:pPr>
              <a:defRPr/>
            </a:pPr>
            <a:fld id="{1D7D060C-A38B-4E18-8365-E5F286369D77}" type="slidenum">
              <a:rPr lang="it-IT" smtClean="0"/>
              <a:pPr>
                <a:defRPr/>
              </a:pPr>
              <a:t>8</a:t>
            </a:fld>
            <a:endParaRPr lang="it-IT"/>
          </a:p>
        </p:txBody>
      </p:sp>
      <p:sp>
        <p:nvSpPr>
          <p:cNvPr id="5" name="Freccia in giù 4"/>
          <p:cNvSpPr/>
          <p:nvPr/>
        </p:nvSpPr>
        <p:spPr>
          <a:xfrm>
            <a:off x="4336784" y="2384727"/>
            <a:ext cx="484632" cy="692950"/>
          </a:xfrm>
          <a:prstGeom prst="down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err="1">
              <a:solidFill>
                <a:schemeClr val="tx1"/>
              </a:solidFill>
            </a:endParaRPr>
          </a:p>
        </p:txBody>
      </p:sp>
    </p:spTree>
    <p:extLst>
      <p:ext uri="{BB962C8B-B14F-4D97-AF65-F5344CB8AC3E}">
        <p14:creationId xmlns:p14="http://schemas.microsoft.com/office/powerpoint/2010/main" val="24456569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CS" val="1,2"/>
  <p:tag name="TPVERSION" val="2008"/>
  <p:tag name="SAVECSVWITHSESSION" val="True"/>
  <p:tag name="RESPCOUNTERSTYLE" val="-1"/>
  <p:tag name="NUMRESPONSES" val="1"/>
  <p:tag name="AUTOADVANCE" val="False"/>
  <p:tag name="RACERSMAXDISPLAYED" val="5"/>
  <p:tag name="MAXRESPONDERS" val="5"/>
  <p:tag name="DEFAULTNUMTEAMS" val="5"/>
  <p:tag name="CUSTOMCELLBACKCOLOR4" val="-8355712"/>
  <p:tag name="GRIDOPACITY" val="90"/>
  <p:tag name="GRIDFONTSIZE" val="12"/>
  <p:tag name="MULTIRESPDIVISOR" val="1"/>
  <p:tag name="REALTIMEBACKUP" val="False"/>
  <p:tag name="ADVANCEDSETTINGSVIEW" val="False"/>
  <p:tag name="PRRESPONSE2" val="9"/>
  <p:tag name="PRRESPONSE7" val="4"/>
  <p:tag name="ALWAYSOPENPOLL" val="False"/>
  <p:tag name="POWERPOINTVERSION" val="14.0"/>
  <p:tag name="ANSWERNOWSTYLE" val="-1"/>
  <p:tag name="INPUTSOURCE" val="1"/>
  <p:tag name="ROTATIONINTERVAL" val="2"/>
  <p:tag name="SKIPREMAININGRACESLIDES" val="True"/>
  <p:tag name="BUBBLEGROUPING" val="3"/>
  <p:tag name="USESCHEMECOLORS" val="True"/>
  <p:tag name="GRIDSIZE" val="{Width=800, Height=600}"/>
  <p:tag name="RESETCHARTS" val="True"/>
  <p:tag name="REALTIMEBACKUPPATH" val="(None)"/>
  <p:tag name="FIBINCLUDEOTHER" val="True"/>
  <p:tag name="PRRESPONSE6" val="5"/>
  <p:tag name="USESECONDARYMONITOR" val="True"/>
  <p:tag name="RESPTABLESTYLE" val="-1"/>
  <p:tag name="AUTOUPDATEALIASES" val="True"/>
  <p:tag name="BUBBLENAMEVISIBLE" val="True"/>
  <p:tag name="CUSTOMCELLBACKCOLOR2" val="-13395457"/>
  <p:tag name="GRIDPOSITION" val="1"/>
  <p:tag name="ALLOWUSERFEEDBACK" val="True"/>
  <p:tag name="FIBNUMRESULTS" val="5"/>
  <p:tag name="PRRESPONSE8" val="3"/>
  <p:tag name="RESPCOUNTERFORMAT" val="0"/>
  <p:tag name="STDCHART" val="1"/>
  <p:tag name="CUSTOMCELLFORECOLOR" val="-16777216"/>
  <p:tag name="GRIDROTATIONINTERVAL" val="2"/>
  <p:tag name="INCORRECTPOINTVALUE" val="0"/>
  <p:tag name="PRRESPONSE3" val="8"/>
  <p:tag name="ALLOWDUPLICATES" val="False"/>
  <p:tag name="TEAMSINLEADERBOARD" val="5"/>
  <p:tag name="DISPLAYDEVICEID" val="True"/>
  <p:tag name="AUTOADJUSTPARTRANGE" val="True"/>
  <p:tag name="PRRESPONSE10" val="1"/>
  <p:tag name="ANSWERNOWTEXT" val="Answer Now"/>
  <p:tag name="BUBBLEVALUEFORMAT" val="0.0"/>
  <p:tag name="CHARTLABELS" val="1"/>
  <p:tag name="PRRESPONSE4" val="7"/>
  <p:tag name="BACKUPMAINTENANCE" val="7"/>
  <p:tag name="DISPLAYNAME" val="True"/>
  <p:tag name="FIBDISPLAYKEYWORDS" val="True"/>
  <p:tag name="CHARTVALUEFORMAT" val="0%"/>
  <p:tag name="INCLUDEPPT" val="True"/>
  <p:tag name="BULLETTYPE" val="3"/>
  <p:tag name="CHARTSCALE" val="True"/>
  <p:tag name="CUSTOMCELLBACKCOLOR1" val="-657956"/>
  <p:tag name="RACEANIMATIONSPEED" val="3"/>
  <p:tag name="CHARTCOLORS" val="0"/>
  <p:tag name="SHOWFLASHWARNING" val="True"/>
  <p:tag name="DELIMITERS" val="3.1"/>
  <p:tag name="NP_IDX" val="12"/>
  <p:tag name="LUIDIAENABLED" val="False"/>
  <p:tag name="EXPANDSHOWBAR" val="True"/>
  <p:tag name="TASKPANEKEY" val="67eebc97-0930-428e-83a7-b7b481bb402f"/>
  <p:tag name="TPFULLVERSION" val="4.3.2.1178"/>
  <p:tag name="THINKCELLPRESENTATIONDONOTDELETE" val="&lt;?xml version=&quot;1.0&quot; encoding=&quot;UTF-16&quot; standalone=&quot;yes&quot;?&gt;&#10;&lt;root reqver=&quot;21047&quot;&gt;&lt;version val=&quot;2326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24&quot;&gt;&lt;elem m_fUsage=&quot;2.06324122747545950000E+000&quot;&gt;&lt;m_msothmcolidx val=&quot;0&quot;/&gt;&lt;m_rgb r=&quot;11&quot; g=&quot;4&quot; b=&quot;b5&quot;/&gt;&lt;m_ppcolschidx tagver0=&quot;23004&quot; tagname0=&quot;m_ppcolschidxUNRECOGNIZED&quot; val=&quot;0&quot;/&gt;&lt;m_nBrightness val=&quot;0&quot;/&gt;&lt;/elem&gt;&lt;elem m_fUsage=&quot;1.80653964601628100000E+000&quot;&gt;&lt;m_msothmcolidx val=&quot;0&quot;/&gt;&lt;m_rgb r=&quot;d8&quot; g=&quot;97&quot; b=&quot;10&quot;/&gt;&lt;m_ppcolschidx tagver0=&quot;23004&quot; tagname0=&quot;m_ppcolschidxUNRECOGNIZED&quot; val=&quot;0&quot;/&gt;&lt;m_nBrightness val=&quot;0&quot;/&gt;&lt;/elem&gt;&lt;elem m_fUsage=&quot;1.23375684090057920000E+000&quot;&gt;&lt;m_msothmcolidx val=&quot;0&quot;/&gt;&lt;m_rgb r=&quot;ff&quot; g=&quot;b5&quot; b=&quot;1a&quot;/&gt;&lt;m_ppcolschidx tagver0=&quot;23004&quot; tagname0=&quot;m_ppcolschidxUNRECOGNIZED&quot; val=&quot;0&quot;/&gt;&lt;m_nBrightness val=&quot;0&quot;/&gt;&lt;/elem&gt;&lt;elem m_fUsage=&quot;9.00692927881213020000E-001&quot;&gt;&lt;m_msothmcolidx val=&quot;0&quot;/&gt;&lt;m_rgb r=&quot;f2&quot; g=&quot;20&quot; b=&quot;9&quot;/&gt;&lt;m_ppcolschidx tagver0=&quot;23004&quot; tagname0=&quot;m_ppcolschidxUNRECOGNIZED&quot; val=&quot;0&quot;/&gt;&lt;m_nBrightness val=&quot;0&quot;/&gt;&lt;/elem&gt;&lt;elem m_fUsage=&quot;7.80102485289502660000E-001&quot;&gt;&lt;m_msothmcolidx val=&quot;0&quot;/&gt;&lt;m_rgb r=&quot;2e&quot; g=&quot;ae&quot; b=&quot;9&quot;/&gt;&lt;m_ppcolschidx tagver0=&quot;23004&quot; tagname0=&quot;m_ppcolschidxUNRECOGNIZED&quot; val=&quot;0&quot;/&gt;&lt;m_nBrightness val=&quot;0&quot;/&gt;&lt;/elem&gt;&lt;elem m_fUsage=&quot;7.29000000000000090000E-001&quot;&gt;&lt;m_msothmcolidx val=&quot;0&quot;/&gt;&lt;m_rgb r=&quot;ff&quot; g=&quot;99&quot; b=&quot;0&quot;/&gt;&lt;m_ppcolschidx tagver0=&quot;23004&quot; tagname0=&quot;m_ppcolschidxUNRECOGNIZED&quot; val=&quot;0&quot;/&gt;&lt;m_nBrightness val=&quot;0&quot;/&gt;&lt;/elem&gt;&lt;elem m_fUsage=&quot;5.90490000000000180000E-001&quot;&gt;&lt;m_msothmcolidx val=&quot;0&quot;/&gt;&lt;m_rgb r=&quot;fd&quot; g=&quot;f1&quot; b=&quot;b&quot;/&gt;&lt;m_ppcolschidx tagver0=&quot;23004&quot; tagname0=&quot;m_ppcolschidxUNRECOGNIZED&quot; val=&quot;0&quot;/&gt;&lt;m_nBrightness val=&quot;0&quot;/&gt;&lt;/elem&gt;&lt;elem m_fUsage=&quot;5.87715889131512510000E-001&quot;&gt;&lt;m_msothmcolidx val=&quot;0&quot;/&gt;&lt;m_rgb r=&quot;ee&quot; g=&quot;f1&quot; b=&quot;7c&quot;/&gt;&lt;m_ppcolschidx tagver0=&quot;23004&quot; tagname0=&quot;m_ppcolschidxUNRECOGNIZED&quot; val=&quot;0&quot;/&gt;&lt;m_nBrightness val=&quot;0&quot;/&gt;&lt;/elem&gt;&lt;elem m_fUsage=&quot;5.66096078715675240000E-001&quot;&gt;&lt;m_msothmcolidx val=&quot;0&quot;/&gt;&lt;m_rgb r=&quot;e0&quot; g=&quot;5&quot; b=&quot;1c&quot;/&gt;&lt;m_ppcolschidx tagver0=&quot;23004&quot; tagname0=&quot;m_ppcolschidxUNRECOGNIZED&quot; val=&quot;0&quot;/&gt;&lt;m_nBrightness val=&quot;0&quot;/&gt;&lt;/elem&gt;&lt;elem m_fUsage=&quot;3.40981667144731100000E-001&quot;&gt;&lt;m_msothmcolidx val=&quot;0&quot;/&gt;&lt;m_rgb r=&quot;fe&quot; g=&quot;e&quot; b=&quot;1&quot;/&gt;&lt;m_ppcolschidx tagver0=&quot;23004&quot; tagname0=&quot;m_ppcolschidxUNRECOGNIZED&quot; val=&quot;0&quot;/&gt;&lt;m_nBrightness val=&quot;0&quot;/&gt;&lt;/elem&gt;&lt;elem m_fUsage=&quot;1.50094635296999210000E-001&quot;&gt;&lt;m_msothmcolidx val=&quot;0&quot;/&gt;&lt;m_rgb r=&quot;24&quot; g=&quot;d0&quot; b=&quot;5c&quot;/&gt;&lt;m_ppcolschidx tagver0=&quot;23004&quot; tagname0=&quot;m_ppcolschidxUNRECOGNIZED&quot; val=&quot;0&quot;/&gt;&lt;m_nBrightness val=&quot;0&quot;/&gt;&lt;/elem&gt;&lt;elem m_fUsage=&quot;1.05574755772843310000E-001&quot;&gt;&lt;m_msothmcolidx val=&quot;0&quot;/&gt;&lt;m_rgb r=&quot;d7&quot; g=&quot;cf&quot; b=&quot;c4&quot;/&gt;&lt;m_ppcolschidx tagver0=&quot;23004&quot; tagname0=&quot;m_ppcolschidxUNRECOGNIZED&quot; val=&quot;0&quot;/&gt;&lt;m_nBrightness val=&quot;0&quot;/&gt;&lt;/elem&gt;&lt;elem m_fUsage=&quot;6.96296865174016590000E-002&quot;&gt;&lt;m_msothmcolidx val=&quot;0&quot;/&gt;&lt;m_rgb r=&quot;d0&quot; g=&quot;c7&quot; b=&quot;b9&quot;/&gt;&lt;m_ppcolschidx tagver0=&quot;23004&quot; tagname0=&quot;m_ppcolschidxUNRECOGNIZED&quot; val=&quot;0&quot;/&gt;&lt;m_nBrightness val=&quot;0&quot;/&gt;&lt;/elem&gt;&lt;elem m_fUsage=&quot;4.60847397816961590000E-002&quot;&gt;&lt;m_msothmcolidx val=&quot;0&quot;/&gt;&lt;m_rgb r=&quot;da&quot; g=&quot;64&quot; b=&quot;2c&quot;/&gt;&lt;m_ppcolschidx tagver0=&quot;23004&quot; tagname0=&quot;m_ppcolschidxUNRECOGNIZED&quot; val=&quot;0&quot;/&gt;&lt;m_nBrightness val=&quot;0&quot;/&gt;&lt;/elem&gt;&lt;elem m_fUsage=&quot;2.02755595904452780000E-002&quot;&gt;&lt;m_msothmcolidx val=&quot;0&quot;/&gt;&lt;m_rgb r=&quot;c6&quot; g=&quot;bb&quot; b=&quot;aa&quot;/&gt;&lt;m_ppcolschidx tagver0=&quot;23004&quot; tagname0=&quot;m_ppcolschidxUNRECOGNIZED&quot; val=&quot;0&quot;/&gt;&lt;m_nBrightness val=&quot;0&quot;/&gt;&lt;/elem&gt;&lt;elem m_fUsage=&quot;3.38139191352273020000E-003&quot;&gt;&lt;m_msothmcolidx val=&quot;0&quot;/&gt;&lt;m_rgb r=&quot;d6&quot; g=&quot;76&quot; b=&quot;30&quot;/&gt;&lt;m_ppcolschidx tagver0=&quot;23004&quot; tagname0=&quot;m_ppcolschidxUNRECOGNIZED&quot; val=&quot;0&quot;/&gt;&lt;m_nBrightness val=&quot;0&quot;/&gt;&lt;/elem&gt;&lt;elem m_fUsage=&quot;3.36550619817121020000E-003&quot;&gt;&lt;m_msothmcolidx val=&quot;0&quot;/&gt;&lt;m_rgb r=&quot;ed&quot; g=&quot;f2&quot; b=&quot;13&quot;/&gt;&lt;m_ppcolschidx tagver0=&quot;23004&quot; tagname0=&quot;m_ppcolschidxUNRECOGNIZED&quot; val=&quot;0&quot;/&gt;&lt;m_nBrightness val=&quot;0&quot;/&gt;&lt;/elem&gt;&lt;elem m_fUsage=&quot;1.45039948557762800000E-003&quot;&gt;&lt;m_msothmcolidx val=&quot;0&quot;/&gt;&lt;m_rgb r=&quot;0&quot; g=&quot;0&quot; b=&quot;7d&quot;/&gt;&lt;m_ppcolschidx tagver0=&quot;23004&quot; tagname0=&quot;m_ppcolschidxUNRECOGNIZED&quot; val=&quot;0&quot;/&gt;&lt;m_nBrightness val=&quot;0&quot;/&gt;&lt;/elem&gt;&lt;elem m_fUsage=&quot;6.27709868078627270000E-004&quot;&gt;&lt;m_msothmcolidx val=&quot;0&quot;/&gt;&lt;m_rgb r=&quot;26&quot; g=&quot;c0&quot; b=&quot;fb&quot;/&gt;&lt;m_ppcolschidx tagver0=&quot;23004&quot; tagname0=&quot;m_ppcolschidxUNRECOGNIZED&quot; val=&quot;0&quot;/&gt;&lt;m_nBrightness val=&quot;0&quot;/&gt;&lt;/elem&gt;&lt;elem m_fUsage=&quot;3.42800044894566730000E-004&quot;&gt;&lt;m_msothmcolidx val=&quot;0&quot;/&gt;&lt;m_rgb r=&quot;26&quot; g=&quot;2c&quot; b=&quot;fb&quot;/&gt;&lt;m_ppcolschidx tagver0=&quot;23004&quot; tagname0=&quot;m_ppcolschidxUNRECOGNIZED&quot; val=&quot;0&quot;/&gt;&lt;m_nBrightness val=&quot;0&quot;/&gt;&lt;/elem&gt;&lt;elem m_fUsage=&quot;3.22970176860170990000E-004&quot;&gt;&lt;m_msothmcolidx val=&quot;0&quot;/&gt;&lt;m_rgb r=&quot;1e&quot; g=&quot;1e&quot; b=&quot;5b&quot;/&gt;&lt;m_ppcolschidx tagver0=&quot;23004&quot; tagname0=&quot;m_ppcolschidxUNRECOGNIZED&quot; val=&quot;0&quot;/&gt;&lt;m_nBrightness val=&quot;0&quot;/&gt;&lt;/elem&gt;&lt;elem m_fUsage=&quot;1.17777716235392350000E-004&quot;&gt;&lt;m_msothmcolidx val=&quot;0&quot;/&gt;&lt;m_rgb r=&quot;ae&quot; g=&quot;b&quot; b=&quot;37&quot;/&gt;&lt;m_ppcolschidx tagver0=&quot;23004&quot; tagname0=&quot;m_ppcolschidxUNRECOGNIZED&quot; val=&quot;0&quot;/&gt;&lt;m_nBrightness val=&quot;0&quot;/&gt;&lt;/elem&gt;&lt;elem m_fUsage=&quot;9.40461086986006720000E-005&quot;&gt;&lt;m_msothmcolidx val=&quot;0&quot;/&gt;&lt;m_rgb r=&quot;1a&quot; g=&quot;3&quot; b=&quot;e4&quot;/&gt;&lt;m_ppcolschidx tagver0=&quot;23004&quot; tagname0=&quot;m_ppcolschidxUNRECOGNIZED&quot; val=&quot;0&quot;/&gt;&lt;m_nBrightness val=&quot;0&quot;/&gt;&lt;/elem&gt;&lt;elem m_fUsage=&quot;7.13773997694459210000E-006&quot;&gt;&lt;m_msothmcolidx val=&quot;0&quot;/&gt;&lt;m_rgb r=&quot;48&quot; g=&quot;b8&quot; b=&quot;45&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RESIZE" val="Yes"/>
</p:tagLst>
</file>

<file path=ppt/tags/tag26.xml><?xml version="1.0" encoding="utf-8"?>
<p:tagLst xmlns:a="http://schemas.openxmlformats.org/drawingml/2006/main" xmlns:r="http://schemas.openxmlformats.org/officeDocument/2006/relationships" xmlns:p="http://schemas.openxmlformats.org/presentationml/2006/main">
  <p:tag name="RESIZE" val="Yes"/>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RESIZE" val="Yes"/>
</p:tagLst>
</file>

<file path=ppt/tags/tag48.xml><?xml version="1.0" encoding="utf-8"?>
<p:tagLst xmlns:a="http://schemas.openxmlformats.org/drawingml/2006/main" xmlns:r="http://schemas.openxmlformats.org/officeDocument/2006/relationships" xmlns:p="http://schemas.openxmlformats.org/presentationml/2006/main">
  <p:tag name="RESIZE" val="Yes"/>
</p:tagLst>
</file>

<file path=ppt/tags/tag49.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
</p:tagLst>
</file>

<file path=ppt/tags/tag51.xml><?xml version="1.0" encoding="utf-8"?>
<p:tagLst xmlns:a="http://schemas.openxmlformats.org/drawingml/2006/main" xmlns:r="http://schemas.openxmlformats.org/officeDocument/2006/relationships" xmlns:p="http://schemas.openxmlformats.org/presentationml/2006/main">
  <p:tag name="NAME" val="Moon"/>
</p:tagLst>
</file>

<file path=ppt/tags/tag52.xml><?xml version="1.0" encoding="utf-8"?>
<p:tagLst xmlns:a="http://schemas.openxmlformats.org/drawingml/2006/main" xmlns:r="http://schemas.openxmlformats.org/officeDocument/2006/relationships" xmlns:p="http://schemas.openxmlformats.org/presentationml/2006/main">
  <p:tag name="NAME" val="Moon"/>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Struttura Master">
  <a:themeElements>
    <a:clrScheme name="Custom 1">
      <a:dk1>
        <a:srgbClr val="000000"/>
      </a:dk1>
      <a:lt1>
        <a:srgbClr val="FFFFFF"/>
      </a:lt1>
      <a:dk2>
        <a:srgbClr val="000000"/>
      </a:dk2>
      <a:lt2>
        <a:srgbClr val="EEECE1"/>
      </a:lt2>
      <a:accent1>
        <a:srgbClr val="D0C8BA"/>
      </a:accent1>
      <a:accent2>
        <a:srgbClr val="7F7F7F"/>
      </a:accent2>
      <a:accent3>
        <a:srgbClr val="665546"/>
      </a:accent3>
      <a:accent4>
        <a:srgbClr val="F0BE32"/>
      </a:accent4>
      <a:accent5>
        <a:srgbClr val="FF6600"/>
      </a:accent5>
      <a:accent6>
        <a:srgbClr val="808080"/>
      </a:accent6>
      <a:hlink>
        <a:srgbClr val="665546"/>
      </a:hlink>
      <a:folHlink>
        <a:srgbClr val="F0BE32"/>
      </a:folHlink>
    </a:clrScheme>
    <a:fontScheme name="curre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EEECE1"/>
        </a:lt2>
        <a:accent1>
          <a:srgbClr val="D0C8BA"/>
        </a:accent1>
        <a:accent2>
          <a:srgbClr val="7F7F7F"/>
        </a:accent2>
        <a:accent3>
          <a:srgbClr val="665546"/>
        </a:accent3>
        <a:accent4>
          <a:srgbClr val="F0BE32"/>
        </a:accent4>
        <a:accent5>
          <a:srgbClr val="FF6600"/>
        </a:accent5>
        <a:accent6>
          <a:srgbClr val="808080"/>
        </a:accent6>
        <a:hlink>
          <a:srgbClr val="665546"/>
        </a:hlink>
        <a:folHlink>
          <a:srgbClr val="F0BE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Master">
  <a:themeElements>
    <a:clrScheme name="Custom 1">
      <a:dk1>
        <a:srgbClr val="000000"/>
      </a:dk1>
      <a:lt1>
        <a:srgbClr val="FFFFFF"/>
      </a:lt1>
      <a:dk2>
        <a:srgbClr val="000000"/>
      </a:dk2>
      <a:lt2>
        <a:srgbClr val="EEECE1"/>
      </a:lt2>
      <a:accent1>
        <a:srgbClr val="D0C8BA"/>
      </a:accent1>
      <a:accent2>
        <a:srgbClr val="7F7F7F"/>
      </a:accent2>
      <a:accent3>
        <a:srgbClr val="665546"/>
      </a:accent3>
      <a:accent4>
        <a:srgbClr val="F0BE32"/>
      </a:accent4>
      <a:accent5>
        <a:srgbClr val="FF6600"/>
      </a:accent5>
      <a:accent6>
        <a:srgbClr val="808080"/>
      </a:accent6>
      <a:hlink>
        <a:srgbClr val="665546"/>
      </a:hlink>
      <a:folHlink>
        <a:srgbClr val="F0BE32"/>
      </a:folHlink>
    </a:clrScheme>
    <a:fontScheme name="curre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EEECE1"/>
        </a:lt2>
        <a:accent1>
          <a:srgbClr val="D0C8BA"/>
        </a:accent1>
        <a:accent2>
          <a:srgbClr val="7F7F7F"/>
        </a:accent2>
        <a:accent3>
          <a:srgbClr val="665546"/>
        </a:accent3>
        <a:accent4>
          <a:srgbClr val="F0BE32"/>
        </a:accent4>
        <a:accent5>
          <a:srgbClr val="FF6600"/>
        </a:accent5>
        <a:accent6>
          <a:srgbClr val="808080"/>
        </a:accent6>
        <a:hlink>
          <a:srgbClr val="665546"/>
        </a:hlink>
        <a:folHlink>
          <a:srgbClr val="F0BE3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uttura Master">
  <a:themeElements>
    <a:clrScheme name="Custom 1">
      <a:dk1>
        <a:srgbClr val="000000"/>
      </a:dk1>
      <a:lt1>
        <a:srgbClr val="FFFFFF"/>
      </a:lt1>
      <a:dk2>
        <a:srgbClr val="000000"/>
      </a:dk2>
      <a:lt2>
        <a:srgbClr val="EEECE1"/>
      </a:lt2>
      <a:accent1>
        <a:srgbClr val="D0C8BA"/>
      </a:accent1>
      <a:accent2>
        <a:srgbClr val="7F7F7F"/>
      </a:accent2>
      <a:accent3>
        <a:srgbClr val="665546"/>
      </a:accent3>
      <a:accent4>
        <a:srgbClr val="F0BE32"/>
      </a:accent4>
      <a:accent5>
        <a:srgbClr val="FF6600"/>
      </a:accent5>
      <a:accent6>
        <a:srgbClr val="808080"/>
      </a:accent6>
      <a:hlink>
        <a:srgbClr val="665546"/>
      </a:hlink>
      <a:folHlink>
        <a:srgbClr val="F0BE32"/>
      </a:folHlink>
    </a:clrScheme>
    <a:fontScheme name="curre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EEECE1"/>
        </a:lt2>
        <a:accent1>
          <a:srgbClr val="D0C8BA"/>
        </a:accent1>
        <a:accent2>
          <a:srgbClr val="7F7F7F"/>
        </a:accent2>
        <a:accent3>
          <a:srgbClr val="665546"/>
        </a:accent3>
        <a:accent4>
          <a:srgbClr val="F0BE32"/>
        </a:accent4>
        <a:accent5>
          <a:srgbClr val="FF6600"/>
        </a:accent5>
        <a:accent6>
          <a:srgbClr val="808080"/>
        </a:accent6>
        <a:hlink>
          <a:srgbClr val="665546"/>
        </a:hlink>
        <a:folHlink>
          <a:srgbClr val="F0BE3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VimpelCom_CF_OVC101</Template>
  <TotalTime>30800</TotalTime>
  <Words>9476</Words>
  <Application>Microsoft Office PowerPoint</Application>
  <PresentationFormat>Personalizzato</PresentationFormat>
  <Paragraphs>435</Paragraphs>
  <Slides>45</Slides>
  <Notes>19</Notes>
  <HiddenSlides>0</HiddenSlides>
  <MMClips>0</MMClips>
  <ScaleCrop>false</ScaleCrop>
  <HeadingPairs>
    <vt:vector size="8" baseType="variant">
      <vt:variant>
        <vt:lpstr>Caratteri utilizzati</vt:lpstr>
      </vt:variant>
      <vt:variant>
        <vt:i4>8</vt:i4>
      </vt:variant>
      <vt:variant>
        <vt:lpstr>Tema</vt:lpstr>
      </vt:variant>
      <vt:variant>
        <vt:i4>3</vt:i4>
      </vt:variant>
      <vt:variant>
        <vt:lpstr>Server OLE incorporati</vt:lpstr>
      </vt:variant>
      <vt:variant>
        <vt:i4>1</vt:i4>
      </vt:variant>
      <vt:variant>
        <vt:lpstr>Titoli diapositive</vt:lpstr>
      </vt:variant>
      <vt:variant>
        <vt:i4>45</vt:i4>
      </vt:variant>
    </vt:vector>
  </HeadingPairs>
  <TitlesOfParts>
    <vt:vector size="57" baseType="lpstr">
      <vt:lpstr>Arial</vt:lpstr>
      <vt:lpstr>Calibri</vt:lpstr>
      <vt:lpstr>Helvetica Neue</vt:lpstr>
      <vt:lpstr>Palace Script MT</vt:lpstr>
      <vt:lpstr>Times New Roman</vt:lpstr>
      <vt:lpstr>verdana</vt:lpstr>
      <vt:lpstr>verdana</vt:lpstr>
      <vt:lpstr>Wingdings 3</vt:lpstr>
      <vt:lpstr>Struttura Master</vt:lpstr>
      <vt:lpstr>1_Struttura Master</vt:lpstr>
      <vt:lpstr>2_Struttura Master</vt:lpstr>
      <vt:lpstr>Diapositiva think-cell</vt:lpstr>
      <vt:lpstr>Presentazione standard di PowerPoint</vt:lpstr>
      <vt:lpstr>Intelligenza digitale</vt:lpstr>
      <vt:lpstr>Presentazione standard di PowerPoint</vt:lpstr>
      <vt:lpstr>Presentazione standard di PowerPoint</vt:lpstr>
      <vt:lpstr>Presentazione standard di PowerPoint</vt:lpstr>
      <vt:lpstr>Presentazione standard di PowerPoint</vt:lpstr>
      <vt:lpstr>Presentazione standard di PowerPoint</vt:lpstr>
      <vt:lpstr>Brain gain o brain lost? </vt:lpstr>
      <vt:lpstr>LETTURA: visivo vs linguistico</vt:lpstr>
      <vt:lpstr>Presentazione standard di PowerPoint</vt:lpstr>
      <vt:lpstr>Presentazione standard di PowerPoint</vt:lpstr>
      <vt:lpstr>Presentazione standard di PowerPoint</vt:lpstr>
      <vt:lpstr>Empatia</vt:lpstr>
      <vt:lpstr>IL PASSAGGIO DALLA LETTURA CARTACEA ALLA LETTURA DIGITALE, ONLINE E SU SCHERMO</vt:lpstr>
      <vt:lpstr>Presentazione standard di PowerPoint</vt:lpstr>
      <vt:lpstr>Detrimento della qualità del leggere, dovuto a:</vt:lpstr>
      <vt:lpstr>Informazione vs conoscenza</vt:lpstr>
      <vt:lpstr>Presentazione standard di PowerPoint</vt:lpstr>
      <vt:lpstr>Lentezza vs velocità </vt:lpstr>
      <vt:lpstr>Presentazione standard di PowerPoint</vt:lpstr>
      <vt:lpstr>Attenzione VS Distrazione</vt:lpstr>
      <vt:lpstr>Presentazione standard di PowerPoint</vt:lpstr>
      <vt:lpstr>Presentazione standard di PowerPoint</vt:lpstr>
      <vt:lpstr>Non è detto però….</vt:lpstr>
      <vt:lpstr>Presentazione standard di PowerPoint</vt:lpstr>
      <vt:lpstr>Noia vs iperattività</vt:lpstr>
      <vt:lpstr>…gli effetti della noia digitale:</vt:lpstr>
      <vt:lpstr>Presentazione standard di PowerPoint</vt:lpstr>
      <vt:lpstr>Presentazione standard di PowerPoint</vt:lpstr>
      <vt:lpstr>Tecnologie e abilità cognitive. Non solo cattive maestre (Bagnara S. Treccani.it)</vt:lpstr>
      <vt:lpstr>Branching literacy: una diversa visione</vt:lpstr>
      <vt:lpstr>Presentazione standard di PowerPoint</vt:lpstr>
      <vt:lpstr>La Nuova forma di “literacy”e potenziamento di alcune abilità</vt:lpstr>
      <vt:lpstr>Cosa prevede la tecnologia per compensare?</vt:lpstr>
      <vt:lpstr>La questione è: come preservare l’approfondimento, l’inferenza, i procedimenti analogici, la contemplazione che vengono assicurati con la lettura del libro? </vt:lpstr>
      <vt:lpstr>Pensare per immagini</vt:lpstr>
      <vt:lpstr>Pensare in parallelo</vt:lpstr>
      <vt:lpstr>Reagire all'inaspettato</vt:lpstr>
      <vt:lpstr>Educare al cambiamento</vt:lpstr>
      <vt:lpstr>Il ruolo della scuola</vt:lpstr>
      <vt:lpstr>Presentazione standard di PowerPoint</vt:lpstr>
      <vt:lpstr> </vt:lpstr>
      <vt:lpstr>……. E ancora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ITCI</dc:title>
  <dc:creator>Matteo Riccitelli</dc:creator>
  <cp:lastModifiedBy>michela de luca</cp:lastModifiedBy>
  <cp:revision>261</cp:revision>
  <cp:lastPrinted>2016-01-19T09:22:22Z</cp:lastPrinted>
  <dcterms:created xsi:type="dcterms:W3CDTF">2012-11-09T12:53:46Z</dcterms:created>
  <dcterms:modified xsi:type="dcterms:W3CDTF">2024-02-21T06:45:51Z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Office2010EditCount">
    <vt:lpwstr>1</vt:lpwstr>
  </property>
  <property fmtid="{D5CDD505-2E9C-101B-9397-08002B2CF9AE}" pid="7" name="Office2003EditCount">
    <vt:lpwstr>0</vt:lpwstr>
  </property>
  <property fmtid="{D5CDD505-2E9C-101B-9397-08002B2CF9AE}" pid="8" name="LastEditedOfficeVersion">
    <vt:lpwstr>Office2010</vt:lpwstr>
  </property>
  <property fmtid="{D5CDD505-2E9C-101B-9397-08002B2CF9AE}" pid="9" name="DocID">
    <vt:lpwstr>Doc ID</vt:lpwstr>
  </property>
  <property fmtid="{D5CDD505-2E9C-101B-9397-08002B2CF9AE}" pid="10" name="VGCompatibilityCheck Run By">
    <vt:lpwstr>jaish cs</vt:lpwstr>
  </property>
  <property fmtid="{D5CDD505-2E9C-101B-9397-08002B2CF9AE}" pid="11" name="VGCompatibilityCheck Run On ">
    <vt:lpwstr>11/26/2012 10:05:14 AM</vt:lpwstr>
  </property>
  <property fmtid="{D5CDD505-2E9C-101B-9397-08002B2CF9AE}" pid="12" name="Office2010WasSaved">
    <vt:lpwstr>1</vt:lpwstr>
  </property>
</Properties>
</file>